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12"/>
  </p:notesMasterIdLst>
  <p:handoutMasterIdLst>
    <p:handoutMasterId r:id="rId13"/>
  </p:handoutMasterIdLst>
  <p:sldIdLst>
    <p:sldId id="256" r:id="rId3"/>
    <p:sldId id="257" r:id="rId4"/>
    <p:sldId id="273" r:id="rId5"/>
    <p:sldId id="274" r:id="rId6"/>
    <p:sldId id="275" r:id="rId7"/>
    <p:sldId id="260" r:id="rId8"/>
    <p:sldId id="261" r:id="rId9"/>
    <p:sldId id="264" r:id="rId10"/>
    <p:sldId id="272" r:id="rId11"/>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E25E649-3F16-4E02-A733-19D2CDBF48F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87963" autoAdjust="0"/>
  </p:normalViewPr>
  <p:slideViewPr>
    <p:cSldViewPr>
      <p:cViewPr varScale="1">
        <p:scale>
          <a:sx n="59" d="100"/>
          <a:sy n="59" d="100"/>
        </p:scale>
        <p:origin x="965" y="67"/>
      </p:cViewPr>
      <p:guideLst>
        <p:guide pos="3839"/>
        <p:guide orient="horz" pos="2160"/>
      </p:guideLst>
    </p:cSldViewPr>
  </p:slideViewPr>
  <p:notesTextViewPr>
    <p:cViewPr>
      <p:scale>
        <a:sx n="1" d="1"/>
        <a:sy n="1" d="1"/>
      </p:scale>
      <p:origin x="0" y="0"/>
    </p:cViewPr>
  </p:notesTextViewPr>
  <p:notesViewPr>
    <p:cSldViewPr showGuides="1">
      <p:cViewPr varScale="1">
        <p:scale>
          <a:sx n="63" d="100"/>
          <a:sy n="63" d="100"/>
        </p:scale>
        <p:origin x="1986"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84AA43A-3F76-4A13-9CD6-36134EB429E3}" type="datetimeFigureOut">
              <a:rPr lang="en-US"/>
              <a:pPr/>
              <a:t>12/26/2016</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50423A-8BCE-448E-A97B-03A88B2B12C1}" type="slidenum">
              <a:rPr/>
              <a:pPr/>
              <a:t>‹#›</a:t>
            </a:fld>
            <a:endParaRPr/>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674A4F-2B7A-4ECB-A400-260B2FFC03C1}" type="datetimeFigureOut">
              <a:rPr lang="en-US"/>
              <a:pPr/>
              <a:t>12/26/2016</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F2A70B-78F2-4DCF-B53B-C990D2FAFB8A}" type="slidenum">
              <a:rPr/>
              <a:pPr/>
              <a:t>‹#›</a:t>
            </a:fld>
            <a:endParaRPr/>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F2A70B-78F2-4DCF-B53B-C990D2FAFB8A}" type="slidenum">
              <a:rPr lang="en-US" smtClean="0"/>
              <a:pPr/>
              <a:t>2</a:t>
            </a:fld>
            <a:endParaRPr lang="en-US"/>
          </a:p>
        </p:txBody>
      </p:sp>
    </p:spTree>
    <p:extLst>
      <p:ext uri="{BB962C8B-B14F-4D97-AF65-F5344CB8AC3E}">
        <p14:creationId xmlns:p14="http://schemas.microsoft.com/office/powerpoint/2010/main" val="1762354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 </a:t>
            </a:r>
            <a:endParaRPr lang="en-US" dirty="0"/>
          </a:p>
        </p:txBody>
      </p:sp>
      <p:sp>
        <p:nvSpPr>
          <p:cNvPr id="4" name="Slide Number Placeholder 3"/>
          <p:cNvSpPr>
            <a:spLocks noGrp="1"/>
          </p:cNvSpPr>
          <p:nvPr>
            <p:ph type="sldNum" sz="quarter" idx="10"/>
          </p:nvPr>
        </p:nvSpPr>
        <p:spPr/>
        <p:txBody>
          <a:bodyPr/>
          <a:lstStyle/>
          <a:p>
            <a:fld id="{01F2A70B-78F2-4DCF-B53B-C990D2FAFB8A}" type="slidenum">
              <a:rPr lang="en-US" smtClean="0"/>
              <a:pPr/>
              <a:t>3</a:t>
            </a:fld>
            <a:endParaRPr lang="en-US"/>
          </a:p>
        </p:txBody>
      </p:sp>
    </p:spTree>
    <p:extLst>
      <p:ext uri="{BB962C8B-B14F-4D97-AF65-F5344CB8AC3E}">
        <p14:creationId xmlns:p14="http://schemas.microsoft.com/office/powerpoint/2010/main" val="18087784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F2A70B-78F2-4DCF-B53B-C990D2FAFB8A}" type="slidenum">
              <a:rPr lang="en-US" smtClean="0"/>
              <a:pPr/>
              <a:t>4</a:t>
            </a:fld>
            <a:endParaRPr lang="en-US"/>
          </a:p>
        </p:txBody>
      </p:sp>
    </p:spTree>
    <p:extLst>
      <p:ext uri="{BB962C8B-B14F-4D97-AF65-F5344CB8AC3E}">
        <p14:creationId xmlns:p14="http://schemas.microsoft.com/office/powerpoint/2010/main" val="10786782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F2A70B-78F2-4DCF-B53B-C990D2FAFB8A}" type="slidenum">
              <a:rPr lang="en-US" smtClean="0"/>
              <a:pPr/>
              <a:t>5</a:t>
            </a:fld>
            <a:endParaRPr lang="en-US"/>
          </a:p>
        </p:txBody>
      </p:sp>
    </p:spTree>
    <p:extLst>
      <p:ext uri="{BB962C8B-B14F-4D97-AF65-F5344CB8AC3E}">
        <p14:creationId xmlns:p14="http://schemas.microsoft.com/office/powerpoint/2010/main" val="41945994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F2A70B-78F2-4DCF-B53B-C990D2FAFB8A}" type="slidenum">
              <a:rPr lang="en-US" smtClean="0"/>
              <a:pPr/>
              <a:t>6</a:t>
            </a:fld>
            <a:endParaRPr lang="en-US"/>
          </a:p>
        </p:txBody>
      </p:sp>
    </p:spTree>
    <p:extLst>
      <p:ext uri="{BB962C8B-B14F-4D97-AF65-F5344CB8AC3E}">
        <p14:creationId xmlns:p14="http://schemas.microsoft.com/office/powerpoint/2010/main" val="7547581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will see CATs each week as a formative assessment which consists of approaches designed to obtain feedback about what, how well, and how much you have learned. This feedback helps me adapt teaching to ensure that learning takes place. </a:t>
            </a:r>
          </a:p>
        </p:txBody>
      </p:sp>
      <p:sp>
        <p:nvSpPr>
          <p:cNvPr id="4" name="Slide Number Placeholder 3"/>
          <p:cNvSpPr>
            <a:spLocks noGrp="1"/>
          </p:cNvSpPr>
          <p:nvPr>
            <p:ph type="sldNum" sz="quarter" idx="10"/>
          </p:nvPr>
        </p:nvSpPr>
        <p:spPr/>
        <p:txBody>
          <a:bodyPr/>
          <a:lstStyle/>
          <a:p>
            <a:fld id="{01F2A70B-78F2-4DCF-B53B-C990D2FAFB8A}" type="slidenum">
              <a:rPr lang="en-US" smtClean="0"/>
              <a:pPr/>
              <a:t>7</a:t>
            </a:fld>
            <a:endParaRPr lang="en-US"/>
          </a:p>
        </p:txBody>
      </p:sp>
    </p:spTree>
    <p:extLst>
      <p:ext uri="{BB962C8B-B14F-4D97-AF65-F5344CB8AC3E}">
        <p14:creationId xmlns:p14="http://schemas.microsoft.com/office/powerpoint/2010/main" val="10887103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F2A70B-78F2-4DCF-B53B-C990D2FAFB8A}" type="slidenum">
              <a:rPr lang="en-US" smtClean="0"/>
              <a:pPr/>
              <a:t>8</a:t>
            </a:fld>
            <a:endParaRPr lang="en-US"/>
          </a:p>
        </p:txBody>
      </p:sp>
    </p:spTree>
    <p:extLst>
      <p:ext uri="{BB962C8B-B14F-4D97-AF65-F5344CB8AC3E}">
        <p14:creationId xmlns:p14="http://schemas.microsoft.com/office/powerpoint/2010/main" val="911932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2413" y="1905000"/>
            <a:ext cx="9144000" cy="2667000"/>
          </a:xfrm>
        </p:spPr>
        <p:txBody>
          <a:bodyPr>
            <a:noAutofit/>
          </a:bodyPr>
          <a:lstStyle>
            <a:lvl1pPr>
              <a:defRPr sz="5400"/>
            </a:lvl1pPr>
          </a:lstStyle>
          <a:p>
            <a:r>
              <a:rPr lang="en-US"/>
              <a:t>Click to edit Master title style</a:t>
            </a:r>
            <a:endParaRPr/>
          </a:p>
        </p:txBody>
      </p:sp>
      <p:sp>
        <p:nvSpPr>
          <p:cNvPr id="3" name="Subtitle 2"/>
          <p:cNvSpPr>
            <a:spLocks noGrp="1"/>
          </p:cNvSpPr>
          <p:nvPr>
            <p:ph type="subTitle" idx="1"/>
          </p:nvPr>
        </p:nvSpPr>
        <p:spPr>
          <a:xfrm>
            <a:off x="1522413" y="5105400"/>
            <a:ext cx="9143999" cy="1066800"/>
          </a:xfrm>
        </p:spPr>
        <p:txBody>
          <a:bodyPr/>
          <a:lstStyle>
            <a:lvl1pPr marL="0" indent="0" algn="l">
              <a:spcBef>
                <a:spcPts val="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grpSp>
        <p:nvGrpSpPr>
          <p:cNvPr id="256" name="line"/>
          <p:cNvGrpSpPr/>
          <p:nvPr/>
        </p:nvGrpSpPr>
        <p:grpSpPr bwMode="invGray">
          <a:xfrm>
            <a:off x="1584896" y="4724400"/>
            <a:ext cx="8631936" cy="64008"/>
            <a:chOff x="-4110038" y="2703513"/>
            <a:chExt cx="17394239" cy="160336"/>
          </a:xfrm>
          <a:solidFill>
            <a:schemeClr val="accent1"/>
          </a:solidFill>
        </p:grpSpPr>
        <p:sp>
          <p:nvSpPr>
            <p:cNvPr id="257"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9"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Tree>
    <p:extLst>
      <p:ext uri="{BB962C8B-B14F-4D97-AF65-F5344CB8AC3E}">
        <p14:creationId xmlns:p14="http://schemas.microsoft.com/office/powerpoint/2010/main" val="674356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line"/>
          <p:cNvGrpSpPr/>
          <p:nvPr/>
        </p:nvGrpSpPr>
        <p:grpSpPr bwMode="invGray">
          <a:xfrm>
            <a:off x="1522413" y="1514475"/>
            <a:ext cx="10569575" cy="64008"/>
            <a:chOff x="1522413" y="1514475"/>
            <a:chExt cx="10569575" cy="64008"/>
          </a:xfrm>
        </p:grpSpPr>
        <p:sp>
          <p:nvSpPr>
            <p:cNvPr id="8" name="Freeform 7"/>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8"/>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9"/>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1956816">
              <a:defRPr/>
            </a:lvl6pPr>
            <a:lvl7pPr marL="1956816">
              <a:defRPr/>
            </a:lvl7pPr>
            <a:lvl8pPr marL="1956816">
              <a:defRPr/>
            </a:lvl8pPr>
            <a:lvl9pPr marL="1956816">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9AFE8FB1-0A7A-443E-AAF7-31D4FA1AA312}" type="datetimeFigureOut">
              <a:rPr lang="en-US"/>
              <a:pPr/>
              <a:t>12/26/2016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pPr/>
              <a:t>‹#›</a:t>
            </a:fld>
            <a:endParaRPr/>
          </a:p>
        </p:txBody>
      </p:sp>
    </p:spTree>
    <p:extLst>
      <p:ext uri="{BB962C8B-B14F-4D97-AF65-F5344CB8AC3E}">
        <p14:creationId xmlns:p14="http://schemas.microsoft.com/office/powerpoint/2010/main" val="2126793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line"/>
          <p:cNvGrpSpPr/>
          <p:nvPr/>
        </p:nvGrpSpPr>
        <p:grpSpPr bwMode="invGray">
          <a:xfrm rot="5400000">
            <a:off x="6864412" y="3472598"/>
            <a:ext cx="6492240" cy="64008"/>
            <a:chOff x="1522413" y="1514475"/>
            <a:chExt cx="10569575" cy="64008"/>
          </a:xfrm>
        </p:grpSpPr>
        <p:sp>
          <p:nvSpPr>
            <p:cNvPr id="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Vertical Title 1"/>
          <p:cNvSpPr>
            <a:spLocks noGrp="1"/>
          </p:cNvSpPr>
          <p:nvPr>
            <p:ph type="title" orient="vert"/>
          </p:nvPr>
        </p:nvSpPr>
        <p:spPr>
          <a:xfrm>
            <a:off x="10361612" y="274639"/>
            <a:ext cx="1371600" cy="5901747"/>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608012" y="277813"/>
            <a:ext cx="9144001" cy="5898573"/>
          </a:xfrm>
        </p:spPr>
        <p:txBody>
          <a:bodyPr vert="eaVert"/>
          <a:lstStyle>
            <a:lvl5pPr>
              <a:defRPr/>
            </a:lvl5pPr>
            <a:lvl6pPr>
              <a:defRPr/>
            </a:lvl6pPr>
            <a:lvl7pPr>
              <a:defRPr/>
            </a:lvl7pPr>
            <a:lvl8pPr>
              <a:defRPr baseline="0"/>
            </a:lvl8pPr>
            <a:lvl9pPr>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9AFE8FB1-0A7A-443E-AAF7-31D4FA1AA312}" type="datetimeFigureOut">
              <a:rPr lang="en-US"/>
              <a:pPr/>
              <a:t>12/26/2016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pPr/>
              <a:t>‹#›</a:t>
            </a:fld>
            <a:endParaRPr/>
          </a:p>
        </p:txBody>
      </p:sp>
    </p:spTree>
    <p:extLst>
      <p:ext uri="{BB962C8B-B14F-4D97-AF65-F5344CB8AC3E}">
        <p14:creationId xmlns:p14="http://schemas.microsoft.com/office/powerpoint/2010/main" val="2211791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167" name="line"/>
          <p:cNvGrpSpPr/>
          <p:nvPr/>
        </p:nvGrpSpPr>
        <p:grpSpPr bwMode="invGray">
          <a:xfrm>
            <a:off x="1522413" y="1514475"/>
            <a:ext cx="10569575" cy="64008"/>
            <a:chOff x="1522413" y="1514475"/>
            <a:chExt cx="10569575" cy="64008"/>
          </a:xfrm>
        </p:grpSpPr>
        <p:sp>
          <p:nvSpPr>
            <p:cNvPr id="16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p>
            <a:r>
              <a:rPr lang="en-US"/>
              <a:t>Click to edit Master title style</a:t>
            </a:r>
            <a:endParaRPr/>
          </a:p>
        </p:txBody>
      </p:sp>
      <p:sp>
        <p:nvSpPr>
          <p:cNvPr id="3" name="Content Placeholder 2"/>
          <p:cNvSpPr>
            <a:spLocks noGrp="1"/>
          </p:cNvSpPr>
          <p:nvPr>
            <p:ph idx="1"/>
          </p:nvPr>
        </p:nvSpPr>
        <p:spPr/>
        <p:txBody>
          <a:bodyPr/>
          <a:lstStyle>
            <a:lvl2pPr marL="548640">
              <a:defRPr/>
            </a:lvl2pPr>
            <a:lvl3pPr marL="777240">
              <a:defRPr/>
            </a:lvl3pPr>
            <a:lvl4pPr marL="1005840">
              <a:defRPr/>
            </a:lvl4pPr>
            <a:lvl5pPr marL="1234440">
              <a:defRPr/>
            </a:lvl5pPr>
            <a:lvl6pPr marL="1463040">
              <a:defRPr baseline="0"/>
            </a:lvl6pPr>
            <a:lvl7pPr marL="1691640">
              <a:defRPr baseline="0"/>
            </a:lvl7pPr>
            <a:lvl8pPr marL="1920240">
              <a:defRPr baseline="0"/>
            </a:lvl8pPr>
            <a:lvl9pPr marL="2148840">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9AFE8FB1-0A7A-443E-AAF7-31D4FA1AA312}" type="datetimeFigureOut">
              <a:rPr lang="en-US"/>
              <a:pPr/>
              <a:t>12/26/2016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pPr/>
              <a:t>‹#›</a:t>
            </a:fld>
            <a:endParaRPr/>
          </a:p>
        </p:txBody>
      </p:sp>
    </p:spTree>
    <p:extLst>
      <p:ext uri="{BB962C8B-B14F-4D97-AF65-F5344CB8AC3E}">
        <p14:creationId xmlns:p14="http://schemas.microsoft.com/office/powerpoint/2010/main" val="2614472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255" name="line"/>
          <p:cNvGrpSpPr/>
          <p:nvPr/>
        </p:nvGrpSpPr>
        <p:grpSpPr bwMode="invGray">
          <a:xfrm>
            <a:off x="1584896" y="4724400"/>
            <a:ext cx="8631936" cy="64008"/>
            <a:chOff x="-4110038" y="2703513"/>
            <a:chExt cx="17394239" cy="160336"/>
          </a:xfrm>
          <a:solidFill>
            <a:schemeClr val="accent1"/>
          </a:solidFill>
        </p:grpSpPr>
        <p:sp>
          <p:nvSpPr>
            <p:cNvPr id="256"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7"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
        <p:nvSpPr>
          <p:cNvPr id="2" name="Title 1"/>
          <p:cNvSpPr>
            <a:spLocks noGrp="1"/>
          </p:cNvSpPr>
          <p:nvPr>
            <p:ph type="title"/>
          </p:nvPr>
        </p:nvSpPr>
        <p:spPr>
          <a:xfrm>
            <a:off x="1522413" y="1905000"/>
            <a:ext cx="9144000" cy="2667000"/>
          </a:xfrm>
        </p:spPr>
        <p:txBody>
          <a:bodyPr anchor="b">
            <a:noAutofit/>
          </a:bodyPr>
          <a:lstStyle>
            <a:lvl1pPr algn="l">
              <a:defRPr sz="4400" b="0" cap="none" baseline="0"/>
            </a:lvl1pPr>
          </a:lstStyle>
          <a:p>
            <a:r>
              <a:rPr lang="en-US"/>
              <a:t>Click to edit Master title style</a:t>
            </a:r>
            <a:endParaRPr/>
          </a:p>
        </p:txBody>
      </p:sp>
      <p:sp>
        <p:nvSpPr>
          <p:cNvPr id="3" name="Text Placeholder 2"/>
          <p:cNvSpPr>
            <a:spLocks noGrp="1"/>
          </p:cNvSpPr>
          <p:nvPr>
            <p:ph type="body" idx="1"/>
          </p:nvPr>
        </p:nvSpPr>
        <p:spPr>
          <a:xfrm>
            <a:off x="1522413" y="5102525"/>
            <a:ext cx="9143999" cy="1069675"/>
          </a:xfrm>
        </p:spPr>
        <p:txBody>
          <a:bodyPr anchor="t">
            <a:normAutofit/>
          </a:bodyPr>
          <a:lstStyle>
            <a:lvl1pPr marL="0" indent="0">
              <a:spcBef>
                <a:spcPts val="0"/>
              </a:spcBef>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FE8FB1-0A7A-443E-AAF7-31D4FA1AA312}" type="datetimeFigureOut">
              <a:rPr lang="en-US"/>
              <a:pPr/>
              <a:t>12/26/2016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pPr/>
              <a:t>‹#›</a:t>
            </a:fld>
            <a:endParaRPr/>
          </a:p>
        </p:txBody>
      </p:sp>
    </p:spTree>
    <p:extLst>
      <p:ext uri="{BB962C8B-B14F-4D97-AF65-F5344CB8AC3E}">
        <p14:creationId xmlns:p14="http://schemas.microsoft.com/office/powerpoint/2010/main" val="4058797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58" name="line"/>
          <p:cNvGrpSpPr/>
          <p:nvPr/>
        </p:nvGrpSpPr>
        <p:grpSpPr bwMode="invGray">
          <a:xfrm>
            <a:off x="1522413" y="1514475"/>
            <a:ext cx="10569575" cy="64008"/>
            <a:chOff x="1522413" y="1514475"/>
            <a:chExt cx="10569575" cy="64008"/>
          </a:xfrm>
        </p:grpSpPr>
        <p:sp>
          <p:nvSpPr>
            <p:cNvPr id="159"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p>
            <a:r>
              <a:rPr lang="en-US"/>
              <a:t>Click to edit Master title style</a:t>
            </a:r>
            <a:endParaRPr/>
          </a:p>
        </p:txBody>
      </p:sp>
      <p:sp>
        <p:nvSpPr>
          <p:cNvPr id="3" name="Content Placeholder 2"/>
          <p:cNvSpPr>
            <a:spLocks noGrp="1"/>
          </p:cNvSpPr>
          <p:nvPr>
            <p:ph sz="half" idx="1"/>
          </p:nvPr>
        </p:nvSpPr>
        <p:spPr>
          <a:xfrm>
            <a:off x="1522413" y="1905000"/>
            <a:ext cx="4419599"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46815" y="1905000"/>
            <a:ext cx="4419598"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a:lvl7pPr>
            <a:lvl8pPr marL="1956816">
              <a:defRPr sz="1600" baseline="0"/>
            </a:lvl8pPr>
            <a:lvl9pPr marL="1956816">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9AFE8FB1-0A7A-443E-AAF7-31D4FA1AA312}" type="datetimeFigureOut">
              <a:rPr lang="en-US"/>
              <a:pPr/>
              <a:t>12/26/2016</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pPr/>
              <a:t>‹#›</a:t>
            </a:fld>
            <a:endParaRPr/>
          </a:p>
        </p:txBody>
      </p:sp>
    </p:spTree>
    <p:extLst>
      <p:ext uri="{BB962C8B-B14F-4D97-AF65-F5344CB8AC3E}">
        <p14:creationId xmlns:p14="http://schemas.microsoft.com/office/powerpoint/2010/main" val="168329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60" name="line"/>
          <p:cNvGrpSpPr/>
          <p:nvPr/>
        </p:nvGrpSpPr>
        <p:grpSpPr bwMode="invGray">
          <a:xfrm>
            <a:off x="1522413" y="1514475"/>
            <a:ext cx="10569575" cy="64008"/>
            <a:chOff x="1522413" y="1514475"/>
            <a:chExt cx="10569575" cy="64008"/>
          </a:xfrm>
        </p:grpSpPr>
        <p:sp>
          <p:nvSpPr>
            <p:cNvPr id="161" name="Freeform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522413"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22413" y="2819399"/>
            <a:ext cx="4416552" cy="3352801"/>
          </a:xfrm>
        </p:spPr>
        <p:txBody>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49860"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49860" y="2819399"/>
            <a:ext cx="4416552" cy="3352801"/>
          </a:xfrm>
        </p:spPr>
        <p:txBody>
          <a:bodyPr/>
          <a:lstStyle>
            <a:lvl1pPr>
              <a:defRPr sz="2400"/>
            </a:lvl1pPr>
            <a:lvl2pPr>
              <a:defRPr sz="2000"/>
            </a:lvl2pPr>
            <a:lvl3pPr>
              <a:defRPr sz="1800"/>
            </a:lvl3pPr>
            <a:lvl4pPr>
              <a:defRPr sz="1600"/>
            </a:lvl4pPr>
            <a:lvl5pPr marL="1956816">
              <a:defRPr sz="1600"/>
            </a:lvl5pPr>
            <a:lvl6pPr marL="1956816">
              <a:defRPr sz="1600"/>
            </a:lvl6pPr>
            <a:lvl7pPr marL="1956816">
              <a:defRPr sz="1600"/>
            </a:lvl7pPr>
            <a:lvl8pPr marL="1956816">
              <a:defRPr sz="1600"/>
            </a:lvl8pPr>
            <a:lvl9pPr marL="1956816">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9AFE8FB1-0A7A-443E-AAF7-31D4FA1AA312}" type="datetimeFigureOut">
              <a:rPr lang="en-US"/>
              <a:pPr/>
              <a:t>12/26/2016</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25BA54BD-C84D-46CE-8B72-31BFB26ABA43}" type="slidenum">
              <a:rPr/>
              <a:pPr/>
              <a:t>‹#›</a:t>
            </a:fld>
            <a:endParaRPr/>
          </a:p>
        </p:txBody>
      </p:sp>
    </p:spTree>
    <p:extLst>
      <p:ext uri="{BB962C8B-B14F-4D97-AF65-F5344CB8AC3E}">
        <p14:creationId xmlns:p14="http://schemas.microsoft.com/office/powerpoint/2010/main" val="418249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6" name="line"/>
          <p:cNvGrpSpPr/>
          <p:nvPr/>
        </p:nvGrpSpPr>
        <p:grpSpPr bwMode="invGray">
          <a:xfrm>
            <a:off x="1522413" y="1514475"/>
            <a:ext cx="10569575" cy="64008"/>
            <a:chOff x="1522413" y="1514475"/>
            <a:chExt cx="10569575" cy="64008"/>
          </a:xfrm>
        </p:grpSpPr>
        <p:sp>
          <p:nvSpPr>
            <p:cNvPr id="157"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8"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9"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9AFE8FB1-0A7A-443E-AAF7-31D4FA1AA312}" type="datetimeFigureOut">
              <a:rPr lang="en-US"/>
              <a:pPr/>
              <a:t>12/26/2016</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25BA54BD-C84D-46CE-8B72-31BFB26ABA43}" type="slidenum">
              <a:rPr/>
              <a:pPr/>
              <a:t>‹#›</a:t>
            </a:fld>
            <a:endParaRPr/>
          </a:p>
        </p:txBody>
      </p:sp>
    </p:spTree>
    <p:extLst>
      <p:ext uri="{BB962C8B-B14F-4D97-AF65-F5344CB8AC3E}">
        <p14:creationId xmlns:p14="http://schemas.microsoft.com/office/powerpoint/2010/main" val="2531561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FE8FB1-0A7A-443E-AAF7-31D4FA1AA312}" type="datetimeFigureOut">
              <a:rPr lang="en-US"/>
              <a:pPr/>
              <a:t>12/26/2016</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25BA54BD-C84D-46CE-8B72-31BFB26ABA43}" type="slidenum">
              <a:rPr/>
              <a:pPr/>
              <a:t>‹#›</a:t>
            </a:fld>
            <a:endParaRPr/>
          </a:p>
        </p:txBody>
      </p:sp>
    </p:spTree>
    <p:extLst>
      <p:ext uri="{BB962C8B-B14F-4D97-AF65-F5344CB8AC3E}">
        <p14:creationId xmlns:p14="http://schemas.microsoft.com/office/powerpoint/2010/main" val="1405966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615" name="frame"/>
          <p:cNvGrpSpPr/>
          <p:nvPr/>
        </p:nvGrpSpPr>
        <p:grpSpPr bwMode="invGray">
          <a:xfrm>
            <a:off x="4417839" y="1630821"/>
            <a:ext cx="6291028" cy="4575885"/>
            <a:chOff x="4417839" y="1630821"/>
            <a:chExt cx="6291028" cy="4575885"/>
          </a:xfrm>
        </p:grpSpPr>
        <p:grpSp>
          <p:nvGrpSpPr>
            <p:cNvPr id="616" name="Group 615"/>
            <p:cNvGrpSpPr/>
            <p:nvPr/>
          </p:nvGrpSpPr>
          <p:grpSpPr bwMode="invGray">
            <a:xfrm>
              <a:off x="5414491" y="1630821"/>
              <a:ext cx="5294376" cy="4114800"/>
              <a:chOff x="3310555" y="716546"/>
              <a:chExt cx="5294376" cy="4114800"/>
            </a:xfrm>
          </p:grpSpPr>
          <p:grpSp>
            <p:nvGrpSpPr>
              <p:cNvPr id="768" name="Group 767"/>
              <p:cNvGrpSpPr/>
              <p:nvPr/>
            </p:nvGrpSpPr>
            <p:grpSpPr bwMode="invGray">
              <a:xfrm flipH="1">
                <a:off x="3310555" y="737968"/>
                <a:ext cx="5294376" cy="54864"/>
                <a:chOff x="1522413" y="1514475"/>
                <a:chExt cx="10569575" cy="64008"/>
              </a:xfrm>
              <a:solidFill>
                <a:schemeClr val="accent1"/>
              </a:solidFill>
            </p:grpSpPr>
            <p:sp>
              <p:nvSpPr>
                <p:cNvPr id="844" name="Freeform 84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84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9" name="Group 768"/>
              <p:cNvGrpSpPr/>
              <p:nvPr/>
            </p:nvGrpSpPr>
            <p:grpSpPr bwMode="invGray">
              <a:xfrm rot="16200000" flipH="1">
                <a:off x="6492229" y="2755658"/>
                <a:ext cx="4114800" cy="36576"/>
                <a:chOff x="1522413" y="1514475"/>
                <a:chExt cx="10569575" cy="64008"/>
              </a:xfrm>
              <a:solidFill>
                <a:schemeClr val="accent1"/>
              </a:solidFill>
            </p:grpSpPr>
            <p:sp>
              <p:nvSpPr>
                <p:cNvPr id="770" name="Freeform 76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77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7" name="Group 616"/>
            <p:cNvGrpSpPr/>
            <p:nvPr/>
          </p:nvGrpSpPr>
          <p:grpSpPr bwMode="invGray">
            <a:xfrm rot="10800000">
              <a:off x="4417839" y="2091906"/>
              <a:ext cx="5294376" cy="4114800"/>
              <a:chOff x="3310555" y="716546"/>
              <a:chExt cx="5294376" cy="4114800"/>
            </a:xfrm>
          </p:grpSpPr>
          <p:grpSp>
            <p:nvGrpSpPr>
              <p:cNvPr id="618" name="Group 617"/>
              <p:cNvGrpSpPr/>
              <p:nvPr/>
            </p:nvGrpSpPr>
            <p:grpSpPr bwMode="invGray">
              <a:xfrm flipH="1">
                <a:off x="3310555" y="737968"/>
                <a:ext cx="5294376" cy="54864"/>
                <a:chOff x="1522413" y="1514475"/>
                <a:chExt cx="10569575" cy="64008"/>
              </a:xfrm>
              <a:solidFill>
                <a:schemeClr val="accent1"/>
              </a:solidFill>
            </p:grpSpPr>
            <p:sp>
              <p:nvSpPr>
                <p:cNvPr id="694" name="Freeform 69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69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9" name="Group 618"/>
              <p:cNvGrpSpPr/>
              <p:nvPr/>
            </p:nvGrpSpPr>
            <p:grpSpPr bwMode="invGray">
              <a:xfrm rot="16200000" flipH="1">
                <a:off x="6492229" y="2755658"/>
                <a:ext cx="4114800" cy="36576"/>
                <a:chOff x="1522413" y="1514475"/>
                <a:chExt cx="10569575" cy="64008"/>
              </a:xfrm>
              <a:solidFill>
                <a:schemeClr val="accent1"/>
              </a:solidFill>
            </p:grpSpPr>
            <p:sp>
              <p:nvSpPr>
                <p:cNvPr id="620" name="Freeform 61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a:t>Click to edit Master title style</a:t>
            </a:r>
            <a:endParaRPr/>
          </a:p>
        </p:txBody>
      </p:sp>
      <p:sp>
        <p:nvSpPr>
          <p:cNvPr id="3" name="Content Placeholder 2"/>
          <p:cNvSpPr>
            <a:spLocks noGrp="1"/>
          </p:cNvSpPr>
          <p:nvPr>
            <p:ph idx="1"/>
          </p:nvPr>
        </p:nvSpPr>
        <p:spPr>
          <a:xfrm>
            <a:off x="4710022" y="1905000"/>
            <a:ext cx="5669280" cy="40386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1522413" y="3429000"/>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a:pPr/>
              <a:t>12/26/2016</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pPr/>
              <a:t>‹#›</a:t>
            </a:fld>
            <a:endParaRPr/>
          </a:p>
        </p:txBody>
      </p:sp>
    </p:spTree>
    <p:extLst>
      <p:ext uri="{BB962C8B-B14F-4D97-AF65-F5344CB8AC3E}">
        <p14:creationId xmlns:p14="http://schemas.microsoft.com/office/powerpoint/2010/main" val="962116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614" name="frame"/>
          <p:cNvGrpSpPr/>
          <p:nvPr/>
        </p:nvGrpSpPr>
        <p:grpSpPr bwMode="invGray">
          <a:xfrm flipH="1">
            <a:off x="1447500" y="1630821"/>
            <a:ext cx="6291028" cy="4575885"/>
            <a:chOff x="4417839" y="1630821"/>
            <a:chExt cx="6291028" cy="4575885"/>
          </a:xfrm>
        </p:grpSpPr>
        <p:grpSp>
          <p:nvGrpSpPr>
            <p:cNvPr id="615" name="Group 614"/>
            <p:cNvGrpSpPr/>
            <p:nvPr/>
          </p:nvGrpSpPr>
          <p:grpSpPr bwMode="invGray">
            <a:xfrm>
              <a:off x="5414491" y="1630821"/>
              <a:ext cx="5294376" cy="4114800"/>
              <a:chOff x="3310555" y="716546"/>
              <a:chExt cx="5294376" cy="4114800"/>
            </a:xfrm>
          </p:grpSpPr>
          <p:grpSp>
            <p:nvGrpSpPr>
              <p:cNvPr id="767" name="Group 766"/>
              <p:cNvGrpSpPr/>
              <p:nvPr/>
            </p:nvGrpSpPr>
            <p:grpSpPr bwMode="invGray">
              <a:xfrm flipH="1">
                <a:off x="3310555" y="737968"/>
                <a:ext cx="5294376" cy="54864"/>
                <a:chOff x="1522413" y="1514475"/>
                <a:chExt cx="10569575" cy="64008"/>
              </a:xfrm>
              <a:solidFill>
                <a:schemeClr val="accent1"/>
              </a:solidFill>
            </p:grpSpPr>
            <p:sp>
              <p:nvSpPr>
                <p:cNvPr id="843" name="Freeform 84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4" name="Freeform 84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8" name="Group 767"/>
              <p:cNvGrpSpPr/>
              <p:nvPr/>
            </p:nvGrpSpPr>
            <p:grpSpPr bwMode="invGray">
              <a:xfrm rot="16200000" flipH="1">
                <a:off x="6492229" y="2755658"/>
                <a:ext cx="4114800" cy="36576"/>
                <a:chOff x="1522413" y="1514475"/>
                <a:chExt cx="10569575" cy="64008"/>
              </a:xfrm>
              <a:solidFill>
                <a:schemeClr val="accent1"/>
              </a:solidFill>
            </p:grpSpPr>
            <p:sp>
              <p:nvSpPr>
                <p:cNvPr id="769" name="Freeform 76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0" name="Freeform 76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6" name="Group 615"/>
            <p:cNvGrpSpPr/>
            <p:nvPr/>
          </p:nvGrpSpPr>
          <p:grpSpPr bwMode="invGray">
            <a:xfrm rot="10800000">
              <a:off x="4417839" y="2091906"/>
              <a:ext cx="5294376" cy="4114800"/>
              <a:chOff x="3310555" y="716546"/>
              <a:chExt cx="5294376" cy="4114800"/>
            </a:xfrm>
          </p:grpSpPr>
          <p:grpSp>
            <p:nvGrpSpPr>
              <p:cNvPr id="617" name="Group 616"/>
              <p:cNvGrpSpPr/>
              <p:nvPr/>
            </p:nvGrpSpPr>
            <p:grpSpPr bwMode="invGray">
              <a:xfrm flipH="1">
                <a:off x="3310555" y="737968"/>
                <a:ext cx="5294376" cy="54864"/>
                <a:chOff x="1522413" y="1514475"/>
                <a:chExt cx="10569575" cy="64008"/>
              </a:xfrm>
              <a:solidFill>
                <a:schemeClr val="accent1"/>
              </a:solidFill>
            </p:grpSpPr>
            <p:sp>
              <p:nvSpPr>
                <p:cNvPr id="693" name="Freeform 69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4" name="Freeform 69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8" name="Group 617"/>
              <p:cNvGrpSpPr/>
              <p:nvPr/>
            </p:nvGrpSpPr>
            <p:grpSpPr bwMode="invGray">
              <a:xfrm rot="16200000" flipH="1">
                <a:off x="6492229" y="2755658"/>
                <a:ext cx="4114800" cy="36576"/>
                <a:chOff x="1522413" y="1514475"/>
                <a:chExt cx="10569575" cy="64008"/>
              </a:xfrm>
              <a:solidFill>
                <a:schemeClr val="accent1"/>
              </a:solidFill>
            </p:grpSpPr>
            <p:sp>
              <p:nvSpPr>
                <p:cNvPr id="619" name="Freeform 61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0" name="Freeform 61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622"/>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623"/>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624"/>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625"/>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626"/>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627"/>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628"/>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629"/>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630"/>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631"/>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632"/>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633"/>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634"/>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635"/>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636"/>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637"/>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638"/>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639"/>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640"/>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641"/>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642"/>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643"/>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644"/>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645"/>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646"/>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647"/>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648"/>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649"/>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650"/>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651"/>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652"/>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653"/>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654"/>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655"/>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656"/>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657"/>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658"/>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659"/>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660"/>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661"/>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662"/>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663"/>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664"/>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665"/>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666"/>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67"/>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68"/>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69"/>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70"/>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71"/>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72"/>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73"/>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4"/>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75"/>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76"/>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677"/>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678"/>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679"/>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680"/>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681"/>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682"/>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683"/>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684"/>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685"/>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686"/>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687"/>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688"/>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689"/>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690"/>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691"/>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a:t>Click to edit Master title style</a:t>
            </a:r>
            <a:endParaRPr/>
          </a:p>
        </p:txBody>
      </p:sp>
      <p:sp>
        <p:nvSpPr>
          <p:cNvPr id="3" name="Picture Placeholder 2"/>
          <p:cNvSpPr>
            <a:spLocks noGrp="1"/>
          </p:cNvSpPr>
          <p:nvPr>
            <p:ph type="pic" idx="1"/>
          </p:nvPr>
        </p:nvSpPr>
        <p:spPr>
          <a:xfrm>
            <a:off x="1745838" y="1884311"/>
            <a:ext cx="5669280" cy="4041648"/>
          </a:xfrm>
          <a:solidFill>
            <a:schemeClr val="bg1"/>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7905959" y="3411748"/>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a:pPr/>
              <a:t>12/26/2016</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pPr/>
              <a:t>‹#›</a:t>
            </a:fld>
            <a:endParaRPr/>
          </a:p>
        </p:txBody>
      </p:sp>
    </p:spTree>
    <p:extLst>
      <p:ext uri="{BB962C8B-B14F-4D97-AF65-F5344CB8AC3E}">
        <p14:creationId xmlns:p14="http://schemas.microsoft.com/office/powerpoint/2010/main" val="3617694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2414" y="274638"/>
            <a:ext cx="9143998" cy="1020762"/>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522414" y="1905000"/>
            <a:ext cx="9144000" cy="4267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8075612" y="6400801"/>
            <a:ext cx="1243859" cy="276226"/>
          </a:xfrm>
          <a:prstGeom prst="rect">
            <a:avLst/>
          </a:prstGeom>
        </p:spPr>
        <p:txBody>
          <a:bodyPr vert="horz" lIns="91440" tIns="45720" rIns="91440" bIns="45720" rtlCol="0" anchor="ctr"/>
          <a:lstStyle>
            <a:lvl1pPr algn="r">
              <a:defRPr sz="1000">
                <a:solidFill>
                  <a:schemeClr val="tx1">
                    <a:tint val="75000"/>
                  </a:schemeClr>
                </a:solidFill>
              </a:defRPr>
            </a:lvl1pPr>
          </a:lstStyle>
          <a:p>
            <a:fld id="{9AFE8FB1-0A7A-443E-AAF7-31D4FA1AA312}" type="datetimeFigureOut">
              <a:rPr lang="en-US"/>
              <a:pPr/>
              <a:t>12/26/2016</a:t>
            </a:fld>
            <a:endParaRPr/>
          </a:p>
        </p:txBody>
      </p:sp>
      <p:sp>
        <p:nvSpPr>
          <p:cNvPr id="5" name="Footer Placeholder 4"/>
          <p:cNvSpPr>
            <a:spLocks noGrp="1"/>
          </p:cNvSpPr>
          <p:nvPr>
            <p:ph type="ftr" sz="quarter" idx="3"/>
          </p:nvPr>
        </p:nvSpPr>
        <p:spPr>
          <a:xfrm>
            <a:off x="1522413" y="6400801"/>
            <a:ext cx="6324599" cy="276226"/>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9523412" y="6400801"/>
            <a:ext cx="1143002" cy="276226"/>
          </a:xfrm>
          <a:prstGeom prst="rect">
            <a:avLst/>
          </a:prstGeom>
        </p:spPr>
        <p:txBody>
          <a:bodyPr vert="horz" lIns="91440" tIns="45720" rIns="91440" bIns="45720" rtlCol="0" anchor="ctr"/>
          <a:lstStyle>
            <a:lvl1pPr algn="r">
              <a:defRPr sz="1000">
                <a:solidFill>
                  <a:schemeClr val="tx1">
                    <a:tint val="75000"/>
                  </a:schemeClr>
                </a:solidFill>
              </a:defRPr>
            </a:lvl1pPr>
          </a:lstStyle>
          <a:p>
            <a:fld id="{25BA54BD-C84D-46CE-8B72-31BFB26ABA43}" type="slidenum">
              <a:rPr/>
              <a:pPr/>
              <a:t>‹#›</a:t>
            </a:fld>
            <a:endParaRPr/>
          </a:p>
        </p:txBody>
      </p:sp>
    </p:spTree>
    <p:extLst>
      <p:ext uri="{BB962C8B-B14F-4D97-AF65-F5344CB8AC3E}">
        <p14:creationId xmlns:p14="http://schemas.microsoft.com/office/powerpoint/2010/main" val="5356364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cindy.barnes@my.gcu.edu"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Discussion Expectations</a:t>
            </a:r>
          </a:p>
        </p:txBody>
      </p:sp>
      <p:sp>
        <p:nvSpPr>
          <p:cNvPr id="3" name="Subtitle 2"/>
          <p:cNvSpPr>
            <a:spLocks noGrp="1"/>
          </p:cNvSpPr>
          <p:nvPr>
            <p:ph type="subTitle" idx="1"/>
          </p:nvPr>
        </p:nvSpPr>
        <p:spPr/>
        <p:txBody>
          <a:bodyPr>
            <a:normAutofit lnSpcReduction="10000"/>
          </a:bodyPr>
          <a:lstStyle/>
          <a:p>
            <a:r>
              <a:rPr lang="en-US" dirty="0"/>
              <a:t>Cindy Barnes</a:t>
            </a:r>
          </a:p>
          <a:p>
            <a:r>
              <a:rPr lang="en-US" dirty="0"/>
              <a:t>Grand Canyon University: SED 455</a:t>
            </a:r>
          </a:p>
          <a:p>
            <a:r>
              <a:rPr lang="en-US" dirty="0"/>
              <a:t>January  1, 2017</a:t>
            </a:r>
          </a:p>
        </p:txBody>
      </p:sp>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MY PHILOSOPHY &amp; EXPECTATIONS ON THE  DISCUSSION FORUM</a:t>
            </a: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dirty="0"/>
              <a:t>In order to have fun, interesting and scholarly discussions </a:t>
            </a:r>
            <a:r>
              <a:rPr lang="en-US" b="1" i="1" dirty="0"/>
              <a:t>we have to move past posting our minimum requirements. </a:t>
            </a:r>
            <a:endParaRPr lang="en-US" dirty="0"/>
          </a:p>
          <a:p>
            <a:pPr>
              <a:buFont typeface="Arial" panose="020B0604020202020204" pitchFamily="34" charset="0"/>
              <a:buChar char="•"/>
            </a:pPr>
            <a:r>
              <a:rPr lang="en-US" dirty="0"/>
              <a:t> This will only happen if everybody is making a statement with qualified support.   </a:t>
            </a:r>
          </a:p>
          <a:p>
            <a:pPr>
              <a:buFont typeface="Arial" panose="020B0604020202020204" pitchFamily="34" charset="0"/>
              <a:buChar char="•"/>
            </a:pPr>
            <a:r>
              <a:rPr lang="en-US" dirty="0"/>
              <a:t>From my experience educators like to talk.  As someone entering this profession I highly recommend you start getting in the habit of communicating, using educational terms and resources to support your claims.</a:t>
            </a:r>
          </a:p>
          <a:p>
            <a:pPr>
              <a:buFont typeface="Wingdings" panose="05000000000000000000" pitchFamily="2" charset="2"/>
              <a:buChar char="ü"/>
            </a:pPr>
            <a:endParaRPr lang="en-US" sz="1800" dirty="0"/>
          </a:p>
        </p:txBody>
      </p:sp>
    </p:spTree>
    <p:extLst>
      <p:ext uri="{BB962C8B-B14F-4D97-AF65-F5344CB8AC3E}">
        <p14:creationId xmlns:p14="http://schemas.microsoft.com/office/powerpoint/2010/main" val="37420253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TO AGREE OR NOT AGREE THAT IS THE QUESTION?</a:t>
            </a:r>
          </a:p>
        </p:txBody>
      </p:sp>
      <p:sp>
        <p:nvSpPr>
          <p:cNvPr id="3" name="Content Placeholder 2"/>
          <p:cNvSpPr>
            <a:spLocks noGrp="1"/>
          </p:cNvSpPr>
          <p:nvPr>
            <p:ph idx="1"/>
          </p:nvPr>
        </p:nvSpPr>
        <p:spPr>
          <a:xfrm>
            <a:off x="1522414" y="1676400"/>
            <a:ext cx="9144000" cy="4495800"/>
          </a:xfrm>
        </p:spPr>
        <p:txBody>
          <a:bodyPr>
            <a:normAutofit lnSpcReduction="10000"/>
          </a:bodyPr>
          <a:lstStyle/>
          <a:p>
            <a:pPr>
              <a:buFont typeface="Arial" panose="020B0604020202020204" pitchFamily="34" charset="0"/>
              <a:buChar char="•"/>
            </a:pPr>
            <a:r>
              <a:rPr lang="en-US" dirty="0"/>
              <a:t>Finding something positive in each post will help you to maintain a positive and civil tone.  It will affirm your peer's effort and work.  </a:t>
            </a:r>
          </a:p>
          <a:p>
            <a:pPr>
              <a:buFont typeface="Arial" panose="020B0604020202020204" pitchFamily="34" charset="0"/>
              <a:buChar char="•"/>
            </a:pPr>
            <a:r>
              <a:rPr lang="en-US" dirty="0"/>
              <a:t>Finding something you disagree with or that needs to be clarified will help to challenge everybody's thinking.  It does no good for us to simply agree with everything.  </a:t>
            </a:r>
          </a:p>
          <a:p>
            <a:pPr>
              <a:buFont typeface="Arial" panose="020B0604020202020204" pitchFamily="34" charset="0"/>
              <a:buChar char="•"/>
            </a:pPr>
            <a:r>
              <a:rPr lang="en-US" dirty="0"/>
              <a:t>Nobody gets better in that scenario, we won’t be able to build our toolbox and it is not critical thinking!  </a:t>
            </a:r>
          </a:p>
          <a:p>
            <a:pPr>
              <a:buFont typeface="Arial" panose="020B0604020202020204" pitchFamily="34" charset="0"/>
              <a:buChar char="•"/>
            </a:pPr>
            <a:r>
              <a:rPr lang="en-US" dirty="0"/>
              <a:t>Focusing on reasons will help you remain objective and hone your critical thinking skills.  </a:t>
            </a:r>
          </a:p>
          <a:p>
            <a:pPr>
              <a:buFont typeface="Arial" panose="020B0604020202020204" pitchFamily="34" charset="0"/>
              <a:buChar char="•"/>
            </a:pPr>
            <a:r>
              <a:rPr lang="en-US" dirty="0"/>
              <a:t>Finally, by referencing our reading materials everyone will be able to learn something that we may have missed.  </a:t>
            </a:r>
          </a:p>
          <a:p>
            <a:pPr marL="0" indent="0">
              <a:buNone/>
            </a:pPr>
            <a:endParaRPr lang="en-US" dirty="0"/>
          </a:p>
        </p:txBody>
      </p:sp>
    </p:spTree>
    <p:extLst>
      <p:ext uri="{BB962C8B-B14F-4D97-AF65-F5344CB8AC3E}">
        <p14:creationId xmlns:p14="http://schemas.microsoft.com/office/powerpoint/2010/main" val="1417213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GRADING</a:t>
            </a:r>
          </a:p>
        </p:txBody>
      </p:sp>
      <p:sp>
        <p:nvSpPr>
          <p:cNvPr id="3" name="Content Placeholder 2"/>
          <p:cNvSpPr>
            <a:spLocks noGrp="1"/>
          </p:cNvSpPr>
          <p:nvPr>
            <p:ph idx="1"/>
          </p:nvPr>
        </p:nvSpPr>
        <p:spPr>
          <a:xfrm>
            <a:off x="1522414" y="1752600"/>
            <a:ext cx="9144000" cy="4419600"/>
          </a:xfrm>
        </p:spPr>
        <p:txBody>
          <a:bodyPr>
            <a:normAutofit/>
          </a:bodyPr>
          <a:lstStyle/>
          <a:p>
            <a:pPr>
              <a:buFont typeface="Arial" panose="020B0604020202020204" pitchFamily="34" charset="0"/>
              <a:buChar char="•"/>
            </a:pPr>
            <a:r>
              <a:rPr lang="en-US" dirty="0"/>
              <a:t>In terms of grading, I want to remind you that </a:t>
            </a:r>
            <a:r>
              <a:rPr lang="en-US" b="1" dirty="0"/>
              <a:t>the discussion forums make up almost 30% of your total grade</a:t>
            </a:r>
            <a:r>
              <a:rPr lang="en-US" dirty="0"/>
              <a:t>.  Not only that, but they are the easiest points you are going to get in this class.  </a:t>
            </a:r>
          </a:p>
          <a:p>
            <a:pPr>
              <a:buFont typeface="Arial" panose="020B0604020202020204" pitchFamily="34" charset="0"/>
              <a:buChar char="•"/>
            </a:pPr>
            <a:r>
              <a:rPr lang="en-US" dirty="0"/>
              <a:t>So make sure you are getting those points!  To do this make sure you are posting your 2 initial DQ answers by the due date with a text or outside RESOURCE/CITATION.  </a:t>
            </a:r>
          </a:p>
          <a:p>
            <a:pPr>
              <a:buFont typeface="Arial" panose="020B0604020202020204" pitchFamily="34" charset="0"/>
              <a:buChar char="•"/>
            </a:pPr>
            <a:r>
              <a:rPr lang="en-US" b="1" dirty="0"/>
              <a:t>I expect a minimum of 10 substantive posts by the end of the week.</a:t>
            </a:r>
            <a:endParaRPr lang="en-US" dirty="0"/>
          </a:p>
          <a:p>
            <a:pPr marL="0" indent="0">
              <a:buNone/>
            </a:pPr>
            <a:endParaRPr lang="en-US" dirty="0"/>
          </a:p>
        </p:txBody>
      </p:sp>
    </p:spTree>
    <p:extLst>
      <p:ext uri="{BB962C8B-B14F-4D97-AF65-F5344CB8AC3E}">
        <p14:creationId xmlns:p14="http://schemas.microsoft.com/office/powerpoint/2010/main" val="612097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PARTICIPATION GRADING</a:t>
            </a:r>
          </a:p>
        </p:txBody>
      </p:sp>
      <p:sp>
        <p:nvSpPr>
          <p:cNvPr id="3" name="Content Placeholder 2"/>
          <p:cNvSpPr>
            <a:spLocks noGrp="1"/>
          </p:cNvSpPr>
          <p:nvPr>
            <p:ph idx="1"/>
          </p:nvPr>
        </p:nvSpPr>
        <p:spPr>
          <a:xfrm>
            <a:off x="455612" y="1905000"/>
            <a:ext cx="11353800" cy="4267200"/>
          </a:xfrm>
        </p:spPr>
        <p:txBody>
          <a:bodyPr>
            <a:normAutofit fontScale="92500" lnSpcReduction="10000"/>
          </a:bodyPr>
          <a:lstStyle/>
          <a:p>
            <a:pPr>
              <a:buFont typeface="Arial" panose="020B0604020202020204" pitchFamily="34" charset="0"/>
              <a:buChar char="•"/>
            </a:pPr>
            <a:r>
              <a:rPr lang="en-US" dirty="0"/>
              <a:t>20 points= full participation or 10 substantive posts by the end of the week with a sited source.</a:t>
            </a:r>
          </a:p>
          <a:p>
            <a:pPr>
              <a:buFont typeface="Arial" panose="020B0604020202020204" pitchFamily="34" charset="0"/>
              <a:buChar char="•"/>
            </a:pPr>
            <a:r>
              <a:rPr lang="en-US" dirty="0"/>
              <a:t>19 points = posted and met most of the days/posts 8-9 substantive posts by the end of the week.</a:t>
            </a:r>
          </a:p>
          <a:p>
            <a:pPr>
              <a:buFont typeface="Arial" panose="020B0604020202020204" pitchFamily="34" charset="0"/>
              <a:buChar char="•"/>
            </a:pPr>
            <a:r>
              <a:rPr lang="en-US" dirty="0"/>
              <a:t>18 points= posted to all of the DQs, but did not meet the GCU participation expectations 6-7 substantive posts by the end of the week.</a:t>
            </a:r>
          </a:p>
          <a:p>
            <a:pPr>
              <a:buFont typeface="Arial" panose="020B0604020202020204" pitchFamily="34" charset="0"/>
              <a:buChar char="•"/>
            </a:pPr>
            <a:r>
              <a:rPr lang="en-US" dirty="0"/>
              <a:t>10 points = posted to most of the DQs and posted to some peers' posts 4-5 substantive posts by the end of the week.</a:t>
            </a:r>
          </a:p>
          <a:p>
            <a:pPr>
              <a:buFont typeface="Arial" panose="020B0604020202020204" pitchFamily="34" charset="0"/>
              <a:buChar char="•"/>
            </a:pPr>
            <a:r>
              <a:rPr lang="en-US" dirty="0"/>
              <a:t>5 points= did not post to DQs and/or did not meet the GCU participation expectations 1-3 substantive posts by the end of the week.</a:t>
            </a:r>
          </a:p>
          <a:p>
            <a:pPr>
              <a:buFont typeface="Arial" panose="020B0604020202020204" pitchFamily="34" charset="0"/>
              <a:buChar char="•"/>
            </a:pPr>
            <a:r>
              <a:rPr lang="en-US" dirty="0"/>
              <a:t>0 points= Did not see any discussion posts in the forum 0 substantive posts by the end of the week.</a:t>
            </a:r>
          </a:p>
          <a:p>
            <a:pPr marL="0" indent="0">
              <a:buNone/>
            </a:pPr>
            <a:endParaRPr lang="en-US" dirty="0"/>
          </a:p>
        </p:txBody>
      </p:sp>
    </p:spTree>
    <p:extLst>
      <p:ext uri="{BB962C8B-B14F-4D97-AF65-F5344CB8AC3E}">
        <p14:creationId xmlns:p14="http://schemas.microsoft.com/office/powerpoint/2010/main" val="21018945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a:t>INITIAL DQ POST GRADING</a:t>
            </a:r>
            <a:br>
              <a:rPr lang="en-US" dirty="0"/>
            </a:br>
            <a:endParaRPr lang="en-US" dirty="0"/>
          </a:p>
        </p:txBody>
      </p:sp>
      <p:sp>
        <p:nvSpPr>
          <p:cNvPr id="5" name="Content Placeholder 4"/>
          <p:cNvSpPr>
            <a:spLocks noGrp="1"/>
          </p:cNvSpPr>
          <p:nvPr>
            <p:ph idx="1"/>
          </p:nvPr>
        </p:nvSpPr>
        <p:spPr/>
        <p:txBody>
          <a:bodyPr/>
          <a:lstStyle/>
          <a:p>
            <a:pPr>
              <a:buFont typeface="Arial" panose="020B0604020202020204" pitchFamily="34" charset="0"/>
              <a:buChar char="•"/>
            </a:pPr>
            <a:r>
              <a:rPr lang="en-US" dirty="0"/>
              <a:t>I want see that you researched the DQ questions.  How do you expect to build your toolbox when you are only referencing one area?  </a:t>
            </a:r>
          </a:p>
          <a:p>
            <a:pPr>
              <a:buFont typeface="Arial" panose="020B0604020202020204" pitchFamily="34" charset="0"/>
              <a:buChar char="•"/>
            </a:pPr>
            <a:r>
              <a:rPr lang="en-US" dirty="0"/>
              <a:t>I encourage you to review our textbook, websites or scholarly journals to widen your expertise.  </a:t>
            </a:r>
          </a:p>
          <a:p>
            <a:pPr>
              <a:buFont typeface="Arial" panose="020B0604020202020204" pitchFamily="34" charset="0"/>
              <a:buChar char="•"/>
            </a:pPr>
            <a:r>
              <a:rPr lang="en-US" dirty="0"/>
              <a:t>Even if the DQ ask your opinion I think it’s important to find out what the experts have to say as the world of education has a great deal of research on several issues  </a:t>
            </a:r>
          </a:p>
          <a:p>
            <a:pPr>
              <a:buFont typeface="Arial" panose="020B0604020202020204" pitchFamily="34" charset="0"/>
              <a:buChar char="•"/>
            </a:pPr>
            <a:r>
              <a:rPr lang="en-US" dirty="0"/>
              <a:t>Initial DQ posts are worth 5 points.  If I do not see a reference to support your claim you will lose 1 point (4/5).  </a:t>
            </a:r>
          </a:p>
          <a:p>
            <a:endParaRPr lang="en-US" dirty="0"/>
          </a:p>
          <a:p>
            <a:endParaRPr lang="en-US" dirty="0"/>
          </a:p>
        </p:txBody>
      </p:sp>
    </p:spTree>
    <p:extLst>
      <p:ext uri="{BB962C8B-B14F-4D97-AF65-F5344CB8AC3E}">
        <p14:creationId xmlns:p14="http://schemas.microsoft.com/office/powerpoint/2010/main" val="13824812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GRADING FOR CAT’s</a:t>
            </a:r>
            <a:br>
              <a:rPr lang="en-US" dirty="0"/>
            </a:br>
            <a:endParaRPr lang="en-US" dirty="0"/>
          </a:p>
        </p:txBody>
      </p:sp>
      <p:sp>
        <p:nvSpPr>
          <p:cNvPr id="3" name="Content Placeholder 2"/>
          <p:cNvSpPr>
            <a:spLocks noGrp="1"/>
          </p:cNvSpPr>
          <p:nvPr>
            <p:ph idx="1"/>
          </p:nvPr>
        </p:nvSpPr>
        <p:spPr>
          <a:xfrm>
            <a:off x="1522414" y="1905000"/>
            <a:ext cx="9144000" cy="4419600"/>
          </a:xfrm>
        </p:spPr>
        <p:txBody>
          <a:bodyPr>
            <a:normAutofit/>
          </a:bodyPr>
          <a:lstStyle/>
          <a:p>
            <a:pPr lvl="0">
              <a:buFont typeface="Arial" panose="020B0604020202020204" pitchFamily="34" charset="0"/>
              <a:buChar char="•"/>
            </a:pPr>
            <a:r>
              <a:rPr lang="en-US" dirty="0"/>
              <a:t>Although there are no points associated with any of the CATs you will lose 2 participation points if you do not participate in the CAT.  </a:t>
            </a:r>
          </a:p>
          <a:p>
            <a:pPr lvl="0">
              <a:buFont typeface="Arial" panose="020B0604020202020204" pitchFamily="34" charset="0"/>
              <a:buChar char="•"/>
            </a:pPr>
            <a:r>
              <a:rPr lang="en-US" dirty="0"/>
              <a:t>As an example if you had 8 total posts for the week you will receive 19 points.  If you did not participate in the CAT, I will take away two more points giving 17 points for the week.</a:t>
            </a:r>
          </a:p>
          <a:p>
            <a:pPr lvl="0">
              <a:buFont typeface="Arial" panose="020B0604020202020204" pitchFamily="34" charset="0"/>
              <a:buChar char="•"/>
            </a:pPr>
            <a:r>
              <a:rPr lang="en-US" dirty="0"/>
              <a:t>I advise students to use their word processing application to avoid losing valuable posts.  I also like to use the “Save as Draft” feature to further review my post prior to submitting in the forum.  This feature allows you to make corrections prior to posting. </a:t>
            </a:r>
          </a:p>
        </p:txBody>
      </p:sp>
    </p:spTree>
    <p:extLst>
      <p:ext uri="{BB962C8B-B14F-4D97-AF65-F5344CB8AC3E}">
        <p14:creationId xmlns:p14="http://schemas.microsoft.com/office/powerpoint/2010/main" val="1568360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3212" y="274638"/>
            <a:ext cx="11658600" cy="1020762"/>
          </a:xfrm>
        </p:spPr>
        <p:txBody>
          <a:bodyPr/>
          <a:lstStyle/>
          <a:p>
            <a:pPr algn="ctr"/>
            <a:r>
              <a:rPr lang="en-US" dirty="0"/>
              <a:t>AGREE! DISAGREE! REASONS! CITE SOURCES!</a:t>
            </a:r>
            <a:br>
              <a:rPr lang="en-US" dirty="0"/>
            </a:br>
            <a:endParaRPr lang="en-US" dirty="0"/>
          </a:p>
        </p:txBody>
      </p:sp>
      <p:sp>
        <p:nvSpPr>
          <p:cNvPr id="3" name="Text Placeholder 2"/>
          <p:cNvSpPr>
            <a:spLocks noGrp="1"/>
          </p:cNvSpPr>
          <p:nvPr>
            <p:ph idx="1"/>
          </p:nvPr>
        </p:nvSpPr>
        <p:spPr/>
        <p:txBody>
          <a:bodyPr>
            <a:normAutofit fontScale="92500" lnSpcReduction="10000"/>
          </a:bodyPr>
          <a:lstStyle/>
          <a:p>
            <a:pPr>
              <a:buFont typeface="Arial" panose="020B0604020202020204" pitchFamily="34" charset="0"/>
              <a:buChar char="•"/>
            </a:pPr>
            <a:r>
              <a:rPr lang="en-US" dirty="0" err="1"/>
              <a:t>Alrighty</a:t>
            </a:r>
            <a:r>
              <a:rPr lang="en-US" dirty="0"/>
              <a:t> then... "Agree! Disagree! Reasons! Readings!“</a:t>
            </a:r>
          </a:p>
          <a:p>
            <a:pPr>
              <a:buFont typeface="Arial" panose="020B0604020202020204" pitchFamily="34" charset="0"/>
              <a:buChar char="•"/>
            </a:pPr>
            <a:r>
              <a:rPr lang="en-US" dirty="0"/>
              <a:t>Say it with me... "Agree! Disagree! Reasons! Readings!"</a:t>
            </a:r>
          </a:p>
          <a:p>
            <a:pPr>
              <a:buFont typeface="Arial" panose="020B0604020202020204" pitchFamily="34" charset="0"/>
              <a:buChar char="•"/>
            </a:pPr>
            <a:r>
              <a:rPr lang="en-US" dirty="0"/>
              <a:t>One more time... "Agree! Disagree! Reasons! Readings!"</a:t>
            </a:r>
          </a:p>
          <a:p>
            <a:pPr marL="0" indent="0">
              <a:buNone/>
            </a:pPr>
            <a:endParaRPr lang="en-US" dirty="0"/>
          </a:p>
          <a:p>
            <a:pPr marL="0" indent="0">
              <a:buNone/>
            </a:pPr>
            <a:r>
              <a:rPr lang="en-US" dirty="0"/>
              <a:t>Now get out there and post away...or let me know what questions you have about my discussion expectations.</a:t>
            </a:r>
          </a:p>
          <a:p>
            <a:pPr marL="0" indent="0">
              <a:buNone/>
            </a:pPr>
            <a:endParaRPr lang="en-US" dirty="0"/>
          </a:p>
          <a:p>
            <a:pPr marL="0" indent="0">
              <a:buNone/>
            </a:pPr>
            <a:r>
              <a:rPr lang="en-US" dirty="0"/>
              <a:t>Thanks,</a:t>
            </a:r>
          </a:p>
          <a:p>
            <a:pPr marL="0" indent="0">
              <a:buNone/>
            </a:pPr>
            <a:r>
              <a:rPr lang="en-US" dirty="0"/>
              <a:t>Cindy</a:t>
            </a:r>
          </a:p>
          <a:p>
            <a:pPr marL="0" indent="0">
              <a:buNone/>
            </a:pPr>
            <a:endParaRPr lang="en-US" dirty="0"/>
          </a:p>
        </p:txBody>
      </p:sp>
    </p:spTree>
    <p:extLst>
      <p:ext uri="{BB962C8B-B14F-4D97-AF65-F5344CB8AC3E}">
        <p14:creationId xmlns:p14="http://schemas.microsoft.com/office/powerpoint/2010/main" val="1615704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QUESTIONS?</a:t>
            </a:r>
          </a:p>
        </p:txBody>
      </p:sp>
      <p:sp>
        <p:nvSpPr>
          <p:cNvPr id="3" name="Content Placeholder 2"/>
          <p:cNvSpPr>
            <a:spLocks noGrp="1"/>
          </p:cNvSpPr>
          <p:nvPr>
            <p:ph idx="1"/>
          </p:nvPr>
        </p:nvSpPr>
        <p:spPr>
          <a:xfrm>
            <a:off x="227012" y="1905000"/>
            <a:ext cx="11734800" cy="4267200"/>
          </a:xfrm>
        </p:spPr>
        <p:txBody>
          <a:bodyPr>
            <a:normAutofit/>
          </a:bodyPr>
          <a:lstStyle/>
          <a:p>
            <a:r>
              <a:rPr lang="en-US" b="1" i="1" dirty="0"/>
              <a:t>Questions for Instructor (QFI) – I check daily</a:t>
            </a:r>
            <a:r>
              <a:rPr lang="en-US" dirty="0"/>
              <a:t>                                                                          Under Tasks you will find Forums.  On the Forums be sure to click on </a:t>
            </a:r>
            <a:r>
              <a:rPr lang="en-US" i="1" dirty="0"/>
              <a:t>All</a:t>
            </a:r>
            <a:r>
              <a:rPr lang="en-US" dirty="0"/>
              <a:t> and you will see </a:t>
            </a:r>
            <a:r>
              <a:rPr lang="en-US" i="1" dirty="0"/>
              <a:t>Questions for Instructor</a:t>
            </a:r>
            <a:r>
              <a:rPr lang="en-US" dirty="0"/>
              <a:t> towards the end of the list.  Should anyone have any questions or concerns please do not hesitate to post in this forum and feel free to post a new message at any time.  It is helpful if you title your message with the nature of the question. </a:t>
            </a:r>
          </a:p>
          <a:p>
            <a:r>
              <a:rPr lang="en-US" b="1" i="1" dirty="0"/>
              <a:t>Individual Forum </a:t>
            </a:r>
            <a:r>
              <a:rPr lang="en-US" dirty="0"/>
              <a:t>–</a:t>
            </a:r>
            <a:r>
              <a:rPr lang="en-US" i="1" dirty="0"/>
              <a:t>I  check daily                                                                                                                  </a:t>
            </a:r>
            <a:r>
              <a:rPr lang="en-US" dirty="0"/>
              <a:t>Same as QFI you will also see Individual Forum. This forum should be used for private individual communication.</a:t>
            </a:r>
          </a:p>
          <a:p>
            <a:r>
              <a:rPr lang="en-US" dirty="0"/>
              <a:t> </a:t>
            </a:r>
            <a:r>
              <a:rPr lang="en-US" i="1" dirty="0"/>
              <a:t>Please email </a:t>
            </a:r>
            <a:r>
              <a:rPr lang="en-US" i="1"/>
              <a:t>or call me                                                                                                  </a:t>
            </a:r>
            <a:r>
              <a:rPr lang="en-US" u="sng">
                <a:hlinkClick r:id="rId2"/>
              </a:rPr>
              <a:t>cindy.barnes@my.gcu.edu</a:t>
            </a:r>
            <a:r>
              <a:rPr lang="en-US"/>
              <a:t> </a:t>
            </a:r>
            <a:r>
              <a:rPr lang="en-US" dirty="0"/>
              <a:t>or I love to talk call me on my  (cell) 928 792 8252 or (home) 480 664 9992 any time. I am available all day and everyday for you.     </a:t>
            </a:r>
          </a:p>
          <a:p>
            <a:endParaRPr lang="en-US" dirty="0"/>
          </a:p>
          <a:p>
            <a:pPr marL="0" indent="0">
              <a:buNone/>
            </a:pPr>
            <a:endParaRPr lang="en-US" dirty="0"/>
          </a:p>
        </p:txBody>
      </p:sp>
    </p:spTree>
    <p:extLst>
      <p:ext uri="{BB962C8B-B14F-4D97-AF65-F5344CB8AC3E}">
        <p14:creationId xmlns:p14="http://schemas.microsoft.com/office/powerpoint/2010/main" val="3479034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halkboard 16x9">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1">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theme>
</file>

<file path=ppt/theme/theme2.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F09A44C-857D-42FD-9219-94A36248C2C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Chalkboard education presentation (widescreen)</Template>
  <TotalTime>0</TotalTime>
  <Words>726</Words>
  <Application>Microsoft Office PowerPoint</Application>
  <PresentationFormat>Custom</PresentationFormat>
  <Paragraphs>56</Paragraphs>
  <Slides>9</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Consolas</vt:lpstr>
      <vt:lpstr>Corbel</vt:lpstr>
      <vt:lpstr>Wingdings</vt:lpstr>
      <vt:lpstr>Chalkboard 16x9</vt:lpstr>
      <vt:lpstr>Discussion Expectations</vt:lpstr>
      <vt:lpstr>MY PHILOSOPHY &amp; EXPECTATIONS ON THE  DISCUSSION FORUM</vt:lpstr>
      <vt:lpstr>TO AGREE OR NOT AGREE THAT IS THE QUESTION?</vt:lpstr>
      <vt:lpstr>GRADING</vt:lpstr>
      <vt:lpstr>PARTICIPATION GRADING</vt:lpstr>
      <vt:lpstr>INITIAL DQ POST GRADING </vt:lpstr>
      <vt:lpstr>GRADING FOR CAT’s </vt:lpstr>
      <vt:lpstr>AGREE! DISAGREE! REASONS! CITE SOURCES! </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2014-09-12T01:20:44Z</dcterms:created>
  <dcterms:modified xsi:type="dcterms:W3CDTF">2016-12-26T08:05:53Z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TC028048469991</vt:lpwstr>
  </property>
</Properties>
</file>