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4"/>
  </p:notesMasterIdLst>
  <p:handoutMasterIdLst>
    <p:handoutMasterId r:id="rId15"/>
  </p:handoutMasterIdLst>
  <p:sldIdLst>
    <p:sldId id="256" r:id="rId2"/>
    <p:sldId id="268" r:id="rId3"/>
    <p:sldId id="257" r:id="rId4"/>
    <p:sldId id="258" r:id="rId5"/>
    <p:sldId id="271" r:id="rId6"/>
    <p:sldId id="270" r:id="rId7"/>
    <p:sldId id="264" r:id="rId8"/>
    <p:sldId id="259" r:id="rId9"/>
    <p:sldId id="269" r:id="rId10"/>
    <p:sldId id="261" r:id="rId11"/>
    <p:sldId id="262" r:id="rId12"/>
    <p:sldId id="263"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68" autoAdjust="0"/>
    <p:restoredTop sz="87391" autoAdjust="0"/>
  </p:normalViewPr>
  <p:slideViewPr>
    <p:cSldViewPr>
      <p:cViewPr varScale="1">
        <p:scale>
          <a:sx n="59" d="100"/>
          <a:sy n="59" d="100"/>
        </p:scale>
        <p:origin x="8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614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14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614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1C4048B-FCE5-422F-B79E-2819C80E4B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F24F462D-D8AC-4D00-9E6E-537C7B04E61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0080A524-3674-42F9-841D-21A690D24F1F}"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a:t>Dewey advocated the use of science in practical school problem solving and the use of systematic application of disciplines (Wraga, 1999).  In order to solve problems you must be knowledgeable of the science of educational methodologies and research. There are tensions in the field that are based on the scientific versus artistic, humanistic</a:t>
            </a:r>
          </a:p>
          <a:p>
            <a:pPr eaLnBrk="1" hangingPunct="1"/>
            <a:r>
              <a:rPr lang="en-US"/>
              <a:t>and social theory (Pinar, et al., 1995). The intention of questioning curricula is to uncover which sets of knowledge or theories are held as true so as not to automatically accept the status quo.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F6360F0-2229-4811-9335-809070E90824}" type="slidenum">
              <a:rPr lang="en-US"/>
              <a:pPr/>
              <a:t>10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C2DC106-B8D7-49EF-8C81-2926D49BF377}" type="slidenum">
              <a:rPr lang="en-US"/>
              <a:pPr/>
              <a:t>11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1E966AF-8F80-4D9F-A9F5-87DF89EEE0DF}" type="slidenum">
              <a:rPr lang="en-US"/>
              <a:pPr/>
              <a:t>12</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CC04586-9E45-498F-946D-6ADED3B87A91}" type="slidenum">
              <a:rPr lang="en-US"/>
              <a:pPr/>
              <a:t>2</a:t>
            </a:fld>
            <a:endParaRPr lang="en-US"/>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Curriculum studies have a century of history as a discipline, and the field has evolved from a traditional to a conceptual-empiricists view and finally a critical re-conceptualist stance.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F41D753F-8EA1-4754-BD39-62297BF324B8}"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altLang="en-US"/>
              <a:t>Any field of study requires an understanding of its history, its growth, and its influences. As you become more exposed to the many facets of curriculum development, it is important to know the components that shape it.  An effective definition of the term curriculum, the different approaches it entails, and its psychological roots are all integral parts needed to know and understand it.</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5BEB48F-B1B8-47F5-ABF0-56EEED53A302}" type="slidenum">
              <a:rPr lang="en-US"/>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en-US"/>
              <a:t>Prioritizes what the students will be learning from a specific subject matter and the explicit goals and objectives the students must achieve. These two major approaches are technical and scientific and the nontechnical‐nonscientific. The most commonly used in  our schools is the technical and scientific (Ornstein &amp; Hunkins, 2009). </a:t>
            </a:r>
          </a:p>
        </p:txBody>
      </p:sp>
      <p:sp>
        <p:nvSpPr>
          <p:cNvPr id="19460" name="Slide Number Placeholder 3"/>
          <p:cNvSpPr>
            <a:spLocks noGrp="1"/>
          </p:cNvSpPr>
          <p:nvPr>
            <p:ph type="sldNum" sz="quarter" idx="5"/>
          </p:nvPr>
        </p:nvSpPr>
        <p:spPr>
          <a:noFill/>
        </p:spPr>
        <p:txBody>
          <a:bodyPr/>
          <a:lstStyle/>
          <a:p>
            <a:fld id="{181B575C-0B3E-4FB9-B2C8-D41CA0607E6F}"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lnSpc>
                <a:spcPct val="90000"/>
              </a:lnSpc>
            </a:pPr>
            <a:endParaRPr lang="en-US">
              <a:cs typeface="Arial" charset="0"/>
            </a:endParaRPr>
          </a:p>
          <a:p>
            <a:pPr eaLnBrk="1" hangingPunct="1"/>
            <a:endParaRPr lang="en-US"/>
          </a:p>
        </p:txBody>
      </p:sp>
      <p:sp>
        <p:nvSpPr>
          <p:cNvPr id="20484" name="Slide Number Placeholder 3"/>
          <p:cNvSpPr>
            <a:spLocks noGrp="1"/>
          </p:cNvSpPr>
          <p:nvPr>
            <p:ph type="sldNum" sz="quarter" idx="5"/>
          </p:nvPr>
        </p:nvSpPr>
        <p:spPr>
          <a:noFill/>
        </p:spPr>
        <p:txBody>
          <a:bodyPr/>
          <a:lstStyle/>
          <a:p>
            <a:fld id="{C717FD3B-9C7B-4C85-84C6-B26B195367C6}"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E191F67-9F9B-43D9-BBFB-FB2B59656C47}" type="slidenum">
              <a:rPr lang="en-US"/>
              <a:pPr/>
              <a:t>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4125971-2907-44D2-96D9-9FE88BA674FB}" type="slidenum">
              <a:rPr lang="en-US"/>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DDAF956-BE2C-4657-A22C-28CE3C2769F5}" type="slidenum">
              <a:rPr lang="en-US"/>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2286000"/>
            <a:ext cx="7772400" cy="1143000"/>
          </a:xfrm>
        </p:spPr>
        <p:txBody>
          <a:bodyPr/>
          <a:lstStyle>
            <a:lvl1pPr>
              <a:defRPr sz="4400"/>
            </a:lvl1pPr>
          </a:lstStyle>
          <a:p>
            <a:r>
              <a:rPr lang="en-US"/>
              <a:t>Click to edit Master title style</a:t>
            </a:r>
          </a:p>
        </p:txBody>
      </p:sp>
      <p:sp>
        <p:nvSpPr>
          <p:cNvPr id="36867" name="Rectangle 3"/>
          <p:cNvSpPr>
            <a:spLocks noGrp="1" noChangeArrowheads="1"/>
          </p:cNvSpPr>
          <p:nvPr>
            <p:ph type="subTitle" idx="1"/>
          </p:nvPr>
        </p:nvSpPr>
        <p:spPr>
          <a:xfrm>
            <a:off x="2436813" y="3886200"/>
            <a:ext cx="4267200" cy="2057400"/>
          </a:xfrm>
        </p:spPr>
        <p:txBody>
          <a:bodyPr/>
          <a:lstStyle>
            <a:lvl1pPr marL="0" indent="0" algn="ctr">
              <a:buFont typeface="Monotype Sorts" pitchFamily="1" charset="2"/>
              <a:buNone/>
              <a:defRPr sz="2800"/>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4DA5C4-88E4-45CF-988C-29613ADD003C}" type="slidenum">
              <a:rPr lang="en-US"/>
              <a:pPr>
                <a:defRPr/>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45DAB4-9A22-4A8D-8198-05C7C451B275}" type="slidenum">
              <a:rPr lang="en-US"/>
              <a:pPr>
                <a:defRPr/>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71600"/>
            <a:ext cx="1943100" cy="4724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371600"/>
            <a:ext cx="56769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E26F1D-A547-41B1-8C52-1CE7A6149CE2}" type="slidenum">
              <a:rPr lang="en-US"/>
              <a:pPr>
                <a:defRPr/>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03C66B-79E5-44F9-989E-9A562E1420BA}" type="slidenum">
              <a:rPr lang="en-US"/>
              <a:pPr>
                <a:defRPr/>
              </a:pPr>
              <a:t>‹#›</a:t>
            </a:fld>
            <a:endParaRPr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AD156-18C0-42F1-97B8-50716440D8D8}" type="slidenum">
              <a:rPr lang="en-US"/>
              <a:pPr>
                <a:defRPr/>
              </a:pPr>
              <a:t>‹#›</a:t>
            </a:fld>
            <a:endParaRPr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5908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908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9FE6CF-842D-4689-A150-784A27993E07}" type="slidenum">
              <a:rPr lang="en-US"/>
              <a:pPr>
                <a:defRPr/>
              </a:pPr>
              <a:t>‹#›</a:t>
            </a:fld>
            <a:endParaRPr lang="en-US"/>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886F54-D520-4319-BC71-B881EA93F36B}" type="slidenum">
              <a:rPr lang="en-US"/>
              <a:pPr>
                <a:defRPr/>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23C68C-75C7-40BE-8E95-6959C0438B0B}" type="slidenum">
              <a:rPr lang="en-US"/>
              <a:pPr>
                <a:defRPr/>
              </a:pPr>
              <a:t>‹#›</a:t>
            </a:fld>
            <a:endParaRPr lang="en-US"/>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633114-EFBD-4911-8009-F61CD9E0CBA5}" type="slidenum">
              <a:rPr lang="en-US"/>
              <a:pPr>
                <a:defRPr/>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7EE20C-3851-4F60-BA73-D4B51301606F}" type="slidenum">
              <a:rPr lang="en-US"/>
              <a:pPr>
                <a:defRPr/>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F9AABD-F5FB-46D7-8415-D9B6456943D2}" type="slidenum">
              <a:rPr lang="en-US"/>
              <a:pPr>
                <a:defRPr/>
              </a:pPr>
              <a:t>‹#›</a:t>
            </a:fld>
            <a:endParaRPr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685800" y="1371600"/>
            <a:ext cx="7772400" cy="1143000"/>
          </a:xfrm>
          <a:prstGeom prst="rect">
            <a:avLst/>
          </a:prstGeom>
          <a:noFill/>
          <a:ln w="9525">
            <a:noFill/>
            <a:miter lim="800000"/>
            <a:headEnd/>
            <a:tailEnd/>
          </a:ln>
          <a:effectLst>
            <a:outerShdw dist="35921" dir="2700000" algn="ctr" rotWithShape="0">
              <a:schemeClr val="bg2">
                <a:alpha val="99962"/>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843" name="Rectangle 3"/>
          <p:cNvSpPr>
            <a:spLocks noGrp="1" noChangeArrowheads="1"/>
          </p:cNvSpPr>
          <p:nvPr>
            <p:ph type="body" idx="1"/>
          </p:nvPr>
        </p:nvSpPr>
        <p:spPr bwMode="auto">
          <a:xfrm>
            <a:off x="685800" y="2590800"/>
            <a:ext cx="7772400" cy="3505200"/>
          </a:xfrm>
          <a:prstGeom prst="rect">
            <a:avLst/>
          </a:prstGeom>
          <a:noFill/>
          <a:ln w="9525">
            <a:noFill/>
            <a:miter lim="800000"/>
            <a:headEnd/>
            <a:tailEnd/>
          </a:ln>
          <a:effectLst>
            <a:outerShdw dist="35921" dir="2700000" algn="ctr" rotWithShape="0">
              <a:schemeClr val="bg2">
                <a:alpha val="99962"/>
              </a:scheme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5844"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latin typeface="+mn-lt"/>
              </a:defRPr>
            </a:lvl1pPr>
          </a:lstStyle>
          <a:p>
            <a:pPr>
              <a:defRPr/>
            </a:pPr>
            <a:endParaRPr lang="en-US"/>
          </a:p>
        </p:txBody>
      </p:sp>
      <p:sp>
        <p:nvSpPr>
          <p:cNvPr id="35845"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0000"/>
                </a:solidFill>
                <a:latin typeface="+mn-lt"/>
              </a:defRPr>
            </a:lvl1pPr>
          </a:lstStyle>
          <a:p>
            <a:pPr>
              <a:defRPr/>
            </a:pPr>
            <a:endParaRPr lang="en-US"/>
          </a:p>
        </p:txBody>
      </p:sp>
      <p:sp>
        <p:nvSpPr>
          <p:cNvPr id="35846" name="Rectangle 6"/>
          <p:cNvSpPr>
            <a:spLocks noGrp="1" noChangeArrowheads="1"/>
          </p:cNvSpPr>
          <p:nvPr>
            <p:ph type="sldNum" sz="quarter" idx="4"/>
          </p:nvPr>
        </p:nvSpPr>
        <p:spPr bwMode="auto">
          <a:xfrm>
            <a:off x="7772400" y="6400800"/>
            <a:ext cx="1219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mn-lt"/>
              </a:defRPr>
            </a:lvl1pPr>
          </a:lstStyle>
          <a:p>
            <a:pPr>
              <a:defRPr/>
            </a:pPr>
            <a:fld id="{CC125A7C-AE3D-444A-A3B1-17BBEC75953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slow">
    <p:dissolve/>
  </p:transition>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Comic Sans MS" pitchFamily="1" charset="0"/>
          <a:ea typeface="ＭＳ Ｐゴシック" pitchFamily="1" charset="-128"/>
        </a:defRPr>
      </a:lvl2pPr>
      <a:lvl3pPr algn="ctr" rtl="0" eaLnBrk="0" fontAlgn="base" hangingPunct="0">
        <a:spcBef>
          <a:spcPct val="0"/>
        </a:spcBef>
        <a:spcAft>
          <a:spcPct val="0"/>
        </a:spcAft>
        <a:defRPr sz="4000">
          <a:solidFill>
            <a:schemeClr val="tx2"/>
          </a:solidFill>
          <a:latin typeface="Comic Sans MS" pitchFamily="1" charset="0"/>
          <a:ea typeface="ＭＳ Ｐゴシック" pitchFamily="1" charset="-128"/>
        </a:defRPr>
      </a:lvl3pPr>
      <a:lvl4pPr algn="ctr" rtl="0" eaLnBrk="0" fontAlgn="base" hangingPunct="0">
        <a:spcBef>
          <a:spcPct val="0"/>
        </a:spcBef>
        <a:spcAft>
          <a:spcPct val="0"/>
        </a:spcAft>
        <a:defRPr sz="4000">
          <a:solidFill>
            <a:schemeClr val="tx2"/>
          </a:solidFill>
          <a:latin typeface="Comic Sans MS" pitchFamily="1" charset="0"/>
          <a:ea typeface="ＭＳ Ｐゴシック" pitchFamily="1" charset="-128"/>
        </a:defRPr>
      </a:lvl4pPr>
      <a:lvl5pPr algn="ctr" rtl="0" eaLnBrk="0" fontAlgn="base" hangingPunct="0">
        <a:spcBef>
          <a:spcPct val="0"/>
        </a:spcBef>
        <a:spcAft>
          <a:spcPct val="0"/>
        </a:spcAft>
        <a:defRPr sz="4000">
          <a:solidFill>
            <a:schemeClr val="tx2"/>
          </a:solidFill>
          <a:latin typeface="Comic Sans MS" pitchFamily="1" charset="0"/>
          <a:ea typeface="ＭＳ Ｐゴシック" pitchFamily="1" charset="-128"/>
        </a:defRPr>
      </a:lvl5pPr>
      <a:lvl6pPr marL="457200" algn="ctr" rtl="0" fontAlgn="base">
        <a:spcBef>
          <a:spcPct val="0"/>
        </a:spcBef>
        <a:spcAft>
          <a:spcPct val="0"/>
        </a:spcAft>
        <a:defRPr sz="4000">
          <a:solidFill>
            <a:schemeClr val="tx2"/>
          </a:solidFill>
          <a:latin typeface="Comic Sans MS" pitchFamily="1" charset="0"/>
          <a:ea typeface="ＭＳ Ｐゴシック" pitchFamily="1" charset="-128"/>
        </a:defRPr>
      </a:lvl6pPr>
      <a:lvl7pPr marL="914400" algn="ctr" rtl="0" fontAlgn="base">
        <a:spcBef>
          <a:spcPct val="0"/>
        </a:spcBef>
        <a:spcAft>
          <a:spcPct val="0"/>
        </a:spcAft>
        <a:defRPr sz="4000">
          <a:solidFill>
            <a:schemeClr val="tx2"/>
          </a:solidFill>
          <a:latin typeface="Comic Sans MS" pitchFamily="1" charset="0"/>
          <a:ea typeface="ＭＳ Ｐゴシック" pitchFamily="1" charset="-128"/>
        </a:defRPr>
      </a:lvl7pPr>
      <a:lvl8pPr marL="1371600" algn="ctr" rtl="0" fontAlgn="base">
        <a:spcBef>
          <a:spcPct val="0"/>
        </a:spcBef>
        <a:spcAft>
          <a:spcPct val="0"/>
        </a:spcAft>
        <a:defRPr sz="4000">
          <a:solidFill>
            <a:schemeClr val="tx2"/>
          </a:solidFill>
          <a:latin typeface="Comic Sans MS" pitchFamily="1" charset="0"/>
          <a:ea typeface="ＭＳ Ｐゴシック" pitchFamily="1" charset="-128"/>
        </a:defRPr>
      </a:lvl8pPr>
      <a:lvl9pPr marL="1828800" algn="ctr" rtl="0" fontAlgn="base">
        <a:spcBef>
          <a:spcPct val="0"/>
        </a:spcBef>
        <a:spcAft>
          <a:spcPct val="0"/>
        </a:spcAft>
        <a:defRPr sz="4000">
          <a:solidFill>
            <a:schemeClr val="tx2"/>
          </a:solidFill>
          <a:latin typeface="Comic Sans MS" pitchFamily="1" charset="0"/>
          <a:ea typeface="ＭＳ Ｐゴシック" pitchFamily="1" charset="-128"/>
        </a:defRPr>
      </a:lvl9pPr>
    </p:titleStyle>
    <p:bodyStyle>
      <a:lvl1pPr marL="342900" indent="-342900" algn="l" rtl="0" eaLnBrk="0" fontAlgn="base" hangingPunct="0">
        <a:spcBef>
          <a:spcPct val="0"/>
        </a:spcBef>
        <a:spcAft>
          <a:spcPct val="0"/>
        </a:spcAft>
        <a:buClr>
          <a:srgbClr val="FFFF66"/>
        </a:buClr>
        <a:buSzPct val="75000"/>
        <a:buFont typeface="Monotype Sorts" pitchFamily="1" charset="2"/>
        <a:buChar char="/"/>
        <a:defRPr sz="3200">
          <a:solidFill>
            <a:schemeClr val="tx1"/>
          </a:solidFill>
          <a:latin typeface="+mn-lt"/>
          <a:ea typeface="+mn-ea"/>
          <a:cs typeface="+mn-cs"/>
        </a:defRPr>
      </a:lvl1pPr>
      <a:lvl2pPr marL="742950" indent="-285750" algn="l" rtl="0" eaLnBrk="0" fontAlgn="base" hangingPunct="0">
        <a:spcBef>
          <a:spcPct val="0"/>
        </a:spcBef>
        <a:spcAft>
          <a:spcPct val="0"/>
        </a:spcAft>
        <a:buClr>
          <a:srgbClr val="FF6666"/>
        </a:buClr>
        <a:buSzPct val="75000"/>
        <a:buFont typeface="Monotype Sorts" pitchFamily="1" charset="2"/>
        <a:buChar char="/"/>
        <a:defRPr sz="2800">
          <a:solidFill>
            <a:schemeClr val="tx1"/>
          </a:solidFill>
          <a:latin typeface="+mn-lt"/>
          <a:ea typeface="+mn-ea"/>
        </a:defRPr>
      </a:lvl2pPr>
      <a:lvl3pPr marL="1143000" indent="-228600" algn="l" rtl="0" eaLnBrk="0" fontAlgn="base" hangingPunct="0">
        <a:spcBef>
          <a:spcPct val="0"/>
        </a:spcBef>
        <a:spcAft>
          <a:spcPct val="0"/>
        </a:spcAft>
        <a:buClr>
          <a:srgbClr val="66CCFF"/>
        </a:buClr>
        <a:buSzPct val="75000"/>
        <a:buFont typeface="Monotype Sorts" pitchFamily="1" charset="2"/>
        <a:buChar char="/"/>
        <a:defRPr sz="2400">
          <a:solidFill>
            <a:schemeClr val="tx1"/>
          </a:solidFill>
          <a:latin typeface="+mn-lt"/>
          <a:ea typeface="+mn-ea"/>
        </a:defRPr>
      </a:lvl3pPr>
      <a:lvl4pPr marL="1600200" indent="-228600" algn="l" rtl="0" eaLnBrk="0" fontAlgn="base" hangingPunct="0">
        <a:spcBef>
          <a:spcPct val="0"/>
        </a:spcBef>
        <a:spcAft>
          <a:spcPct val="0"/>
        </a:spcAft>
        <a:buClr>
          <a:srgbClr val="80FF00"/>
        </a:buClr>
        <a:buSzPct val="75000"/>
        <a:buFont typeface="Monotype Sorts" pitchFamily="1" charset="2"/>
        <a:buChar char="/"/>
        <a:defRPr sz="2000">
          <a:solidFill>
            <a:schemeClr val="tx1"/>
          </a:solidFill>
          <a:latin typeface="+mn-lt"/>
          <a:ea typeface="+mn-ea"/>
        </a:defRPr>
      </a:lvl4pPr>
      <a:lvl5pPr marL="2057400" indent="-228600" algn="l" rtl="0" eaLnBrk="0" fontAlgn="base" hangingPunct="0">
        <a:spcBef>
          <a:spcPct val="0"/>
        </a:spcBef>
        <a:spcAft>
          <a:spcPct val="0"/>
        </a:spcAft>
        <a:buClr>
          <a:srgbClr val="FFCC66"/>
        </a:buClr>
        <a:buSzPct val="75000"/>
        <a:buFont typeface="Monotype Sorts" pitchFamily="1" charset="2"/>
        <a:buChar char="/"/>
        <a:defRPr sz="2000">
          <a:solidFill>
            <a:schemeClr val="tx1"/>
          </a:solidFill>
          <a:latin typeface="+mn-lt"/>
          <a:ea typeface="+mn-ea"/>
        </a:defRPr>
      </a:lvl5pPr>
      <a:lvl6pPr marL="2514600" indent="-228600" algn="l" rtl="0" fontAlgn="base">
        <a:spcBef>
          <a:spcPct val="0"/>
        </a:spcBef>
        <a:spcAft>
          <a:spcPct val="0"/>
        </a:spcAft>
        <a:buClr>
          <a:srgbClr val="FFCC66"/>
        </a:buClr>
        <a:buSzPct val="75000"/>
        <a:buFont typeface="Monotype Sorts" pitchFamily="1" charset="2"/>
        <a:buChar char="/"/>
        <a:defRPr sz="2000">
          <a:solidFill>
            <a:schemeClr val="tx1"/>
          </a:solidFill>
          <a:latin typeface="+mn-lt"/>
          <a:ea typeface="+mn-ea"/>
        </a:defRPr>
      </a:lvl6pPr>
      <a:lvl7pPr marL="2971800" indent="-228600" algn="l" rtl="0" fontAlgn="base">
        <a:spcBef>
          <a:spcPct val="0"/>
        </a:spcBef>
        <a:spcAft>
          <a:spcPct val="0"/>
        </a:spcAft>
        <a:buClr>
          <a:srgbClr val="FFCC66"/>
        </a:buClr>
        <a:buSzPct val="75000"/>
        <a:buFont typeface="Monotype Sorts" pitchFamily="1" charset="2"/>
        <a:buChar char="/"/>
        <a:defRPr sz="2000">
          <a:solidFill>
            <a:schemeClr val="tx1"/>
          </a:solidFill>
          <a:latin typeface="+mn-lt"/>
          <a:ea typeface="+mn-ea"/>
        </a:defRPr>
      </a:lvl7pPr>
      <a:lvl8pPr marL="3429000" indent="-228600" algn="l" rtl="0" fontAlgn="base">
        <a:spcBef>
          <a:spcPct val="0"/>
        </a:spcBef>
        <a:spcAft>
          <a:spcPct val="0"/>
        </a:spcAft>
        <a:buClr>
          <a:srgbClr val="FFCC66"/>
        </a:buClr>
        <a:buSzPct val="75000"/>
        <a:buFont typeface="Monotype Sorts" pitchFamily="1" charset="2"/>
        <a:buChar char="/"/>
        <a:defRPr sz="2000">
          <a:solidFill>
            <a:schemeClr val="tx1"/>
          </a:solidFill>
          <a:latin typeface="+mn-lt"/>
          <a:ea typeface="+mn-ea"/>
        </a:defRPr>
      </a:lvl8pPr>
      <a:lvl9pPr marL="3886200" indent="-228600" algn="l" rtl="0" fontAlgn="base">
        <a:spcBef>
          <a:spcPct val="0"/>
        </a:spcBef>
        <a:spcAft>
          <a:spcPct val="0"/>
        </a:spcAft>
        <a:buClr>
          <a:srgbClr val="FFCC66"/>
        </a:buClr>
        <a:buSzPct val="75000"/>
        <a:buFont typeface="Monotype Sorts" pitchFamily="1"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ooks.google.com/books?id=GgMyFqxsXW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portal.unesco.org/education/en/ev.php-URL_ID=269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81200"/>
            <a:ext cx="7772400" cy="1143000"/>
          </a:xfrm>
        </p:spPr>
        <p:txBody>
          <a:bodyPr/>
          <a:lstStyle/>
          <a:p>
            <a:pPr eaLnBrk="1" hangingPunct="1">
              <a:defRPr/>
            </a:pPr>
            <a:r>
              <a:rPr lang="en-US" u="sng" dirty="0">
                <a:solidFill>
                  <a:schemeClr val="tx1"/>
                </a:solidFill>
              </a:rPr>
              <a:t>Nuts &amp; Bolts of Curriculum</a:t>
            </a:r>
            <a:endParaRPr lang="en-US" dirty="0">
              <a:solidFill>
                <a:schemeClr val="tx1"/>
              </a:solidFill>
              <a:latin typeface="Arial" charset="0"/>
            </a:endParaRPr>
          </a:p>
        </p:txBody>
      </p:sp>
      <p:sp>
        <p:nvSpPr>
          <p:cNvPr id="2051" name="Rectangle 3"/>
          <p:cNvSpPr>
            <a:spLocks noGrp="1" noChangeArrowheads="1"/>
          </p:cNvSpPr>
          <p:nvPr>
            <p:ph type="subTitle" idx="1"/>
          </p:nvPr>
        </p:nvSpPr>
        <p:spPr>
          <a:xfrm>
            <a:off x="2209800" y="3581400"/>
            <a:ext cx="4800600" cy="2057400"/>
          </a:xfrm>
        </p:spPr>
        <p:txBody>
          <a:bodyPr/>
          <a:lstStyle/>
          <a:p>
            <a:pPr eaLnBrk="1" hangingPunct="1">
              <a:defRPr/>
            </a:pPr>
            <a:r>
              <a:rPr lang="en-US" dirty="0"/>
              <a:t>SED 455: Curriculum Development &amp; Assessment</a:t>
            </a:r>
          </a:p>
          <a:p>
            <a:pPr eaLnBrk="1" hangingPunct="1">
              <a:defRPr/>
            </a:pPr>
            <a:endParaRPr lang="en-US" dirty="0"/>
          </a:p>
          <a:p>
            <a:pPr eaLnBrk="1" hangingPunct="1">
              <a:defRPr/>
            </a:pPr>
            <a:r>
              <a:rPr lang="en-US" dirty="0"/>
              <a:t>by Cindy Barnes, M.Ed.</a:t>
            </a:r>
          </a:p>
          <a:p>
            <a:pPr eaLnBrk="1" hangingPunct="1">
              <a:defRPr/>
            </a:pPr>
            <a:r>
              <a:rPr lang="en-US" dirty="0">
                <a:latin typeface="Arial" charset="0"/>
              </a:rPr>
              <a:t>Adjunct Faculty GCU</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u="sng"/>
              <a:t>How do values influence curriculum planning?</a:t>
            </a:r>
            <a:endParaRPr lang="en-US"/>
          </a:p>
        </p:txBody>
      </p:sp>
      <p:sp>
        <p:nvSpPr>
          <p:cNvPr id="40963" name="Rectangle 3"/>
          <p:cNvSpPr>
            <a:spLocks noGrp="1" noChangeArrowheads="1"/>
          </p:cNvSpPr>
          <p:nvPr>
            <p:ph type="body" idx="1"/>
          </p:nvPr>
        </p:nvSpPr>
        <p:spPr/>
        <p:txBody>
          <a:bodyPr/>
          <a:lstStyle/>
          <a:p>
            <a:pPr eaLnBrk="1" hangingPunct="1">
              <a:lnSpc>
                <a:spcPct val="90000"/>
              </a:lnSpc>
              <a:buFont typeface="Monotype Sorts" pitchFamily="1" charset="2"/>
              <a:buNone/>
              <a:defRPr/>
            </a:pPr>
            <a:endParaRPr lang="en-US" sz="2800" dirty="0"/>
          </a:p>
          <a:p>
            <a:pPr eaLnBrk="1" hangingPunct="1">
              <a:lnSpc>
                <a:spcPct val="90000"/>
              </a:lnSpc>
              <a:buFont typeface="Monotype Sorts" pitchFamily="1" charset="2"/>
              <a:buNone/>
              <a:defRPr/>
            </a:pPr>
            <a:r>
              <a:rPr lang="en-US" sz="2800" dirty="0"/>
              <a:t>Values can influence who will be included in the curriculum goals (curriculum approach). </a:t>
            </a:r>
          </a:p>
          <a:p>
            <a:pPr eaLnBrk="1" hangingPunct="1">
              <a:lnSpc>
                <a:spcPct val="90000"/>
              </a:lnSpc>
              <a:buFont typeface="Monotype Sorts" pitchFamily="1" charset="2"/>
              <a:buNone/>
              <a:defRPr/>
            </a:pPr>
            <a:endParaRPr lang="en-US" sz="2800" dirty="0"/>
          </a:p>
          <a:p>
            <a:pPr eaLnBrk="1" hangingPunct="1">
              <a:lnSpc>
                <a:spcPct val="90000"/>
              </a:lnSpc>
              <a:buFont typeface="Monotype Sorts" pitchFamily="1" charset="2"/>
              <a:buNone/>
              <a:defRPr/>
            </a:pPr>
            <a:r>
              <a:rPr lang="en-US" sz="2800" dirty="0"/>
              <a:t>The belief that learning is a universal right, has led to a focus in developing curriculum that meets the needs of every student. </a:t>
            </a:r>
          </a:p>
          <a:p>
            <a:pPr algn="r" eaLnBrk="1" hangingPunct="1">
              <a:lnSpc>
                <a:spcPct val="90000"/>
              </a:lnSpc>
              <a:buFont typeface="Monotype Sorts" pitchFamily="1" charset="2"/>
              <a:buNone/>
              <a:defRPr/>
            </a:pPr>
            <a:endParaRPr lang="en-US" sz="2000" dirty="0"/>
          </a:p>
          <a:p>
            <a:pPr algn="r" eaLnBrk="1" hangingPunct="1">
              <a:lnSpc>
                <a:spcPct val="90000"/>
              </a:lnSpc>
              <a:buFont typeface="Monotype Sorts" pitchFamily="1" charset="2"/>
              <a:buNone/>
              <a:defRPr/>
            </a:pPr>
            <a:r>
              <a:rPr lang="en-US" sz="2000" dirty="0"/>
              <a:t>(SIU, 1998).</a:t>
            </a:r>
            <a:endParaRPr lang="en-US" sz="2800" dirty="0"/>
          </a:p>
          <a:p>
            <a:pPr eaLnBrk="1" hangingPunct="1">
              <a:lnSpc>
                <a:spcPct val="90000"/>
              </a:lnSpc>
              <a:buFont typeface="Monotype Sorts" pitchFamily="1" charset="2"/>
              <a:buNone/>
              <a:defRPr/>
            </a:pPr>
            <a:endParaRPr lang="en-US" sz="2800" dirty="0"/>
          </a:p>
        </p:txBody>
      </p:sp>
      <p:sp>
        <p:nvSpPr>
          <p:cNvPr id="40964" name="Rectangle 4"/>
          <p:cNvSpPr>
            <a:spLocks noChangeArrowheads="1"/>
          </p:cNvSpPr>
          <p:nvPr/>
        </p:nvSpPr>
        <p:spPr bwMode="auto">
          <a:xfrm>
            <a:off x="685800" y="685800"/>
            <a:ext cx="77724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7</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1447800"/>
            <a:ext cx="9144000" cy="1371600"/>
          </a:xfrm>
        </p:spPr>
        <p:txBody>
          <a:bodyPr/>
          <a:lstStyle/>
          <a:p>
            <a:pPr eaLnBrk="1" hangingPunct="1">
              <a:defRPr/>
            </a:pPr>
            <a:r>
              <a:rPr lang="en-US" sz="3200" u="sng" dirty="0"/>
              <a:t>What are some of the challenges in meeting the curriculum and the future?</a:t>
            </a:r>
            <a:endParaRPr lang="en-US" sz="3200" dirty="0"/>
          </a:p>
        </p:txBody>
      </p:sp>
      <p:sp>
        <p:nvSpPr>
          <p:cNvPr id="41987" name="Rectangle 3"/>
          <p:cNvSpPr>
            <a:spLocks noGrp="1" noChangeArrowheads="1"/>
          </p:cNvSpPr>
          <p:nvPr>
            <p:ph type="body" idx="1"/>
          </p:nvPr>
        </p:nvSpPr>
        <p:spPr>
          <a:xfrm>
            <a:off x="304800" y="2819400"/>
            <a:ext cx="8610600" cy="3429000"/>
          </a:xfrm>
        </p:spPr>
        <p:txBody>
          <a:bodyPr/>
          <a:lstStyle/>
          <a:p>
            <a:pPr eaLnBrk="1" hangingPunct="1">
              <a:defRPr/>
            </a:pPr>
            <a:r>
              <a:rPr lang="en-US" sz="2400" dirty="0"/>
              <a:t>Stakeholders support the schools</a:t>
            </a:r>
          </a:p>
          <a:p>
            <a:pPr eaLnBrk="1" hangingPunct="1">
              <a:defRPr/>
            </a:pPr>
            <a:r>
              <a:rPr lang="en-US" sz="2400" dirty="0"/>
              <a:t>Integrating Technology - Policy-makers don’t fully recognize the impact technology have in schools.</a:t>
            </a:r>
          </a:p>
          <a:p>
            <a:pPr eaLnBrk="1" hangingPunct="1">
              <a:defRPr/>
            </a:pPr>
            <a:r>
              <a:rPr lang="en-US" sz="2400" dirty="0"/>
              <a:t>Teaching the curriculum in ways that are effective for a variety of students. </a:t>
            </a:r>
          </a:p>
          <a:p>
            <a:pPr eaLnBrk="1" hangingPunct="1">
              <a:defRPr/>
            </a:pPr>
            <a:r>
              <a:rPr lang="en-US" sz="2400" dirty="0"/>
              <a:t>Government vouchers for private schools and Federal Legislation has caused a budget crisis in public school districts.</a:t>
            </a:r>
          </a:p>
        </p:txBody>
      </p:sp>
      <p:sp>
        <p:nvSpPr>
          <p:cNvPr id="41988" name="Rectangle 4"/>
          <p:cNvSpPr>
            <a:spLocks noChangeArrowheads="1"/>
          </p:cNvSpPr>
          <p:nvPr/>
        </p:nvSpPr>
        <p:spPr bwMode="auto">
          <a:xfrm>
            <a:off x="685800" y="685800"/>
            <a:ext cx="77724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8</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85800"/>
            <a:ext cx="7772400" cy="533400"/>
          </a:xfrm>
        </p:spPr>
        <p:txBody>
          <a:bodyPr/>
          <a:lstStyle/>
          <a:p>
            <a:pPr eaLnBrk="1" hangingPunct="1">
              <a:defRPr/>
            </a:pPr>
            <a:r>
              <a:rPr lang="en-US">
                <a:solidFill>
                  <a:srgbClr val="000000"/>
                </a:solidFill>
              </a:rPr>
              <a:t>References</a:t>
            </a:r>
            <a:endParaRPr lang="en-US"/>
          </a:p>
        </p:txBody>
      </p:sp>
      <p:sp>
        <p:nvSpPr>
          <p:cNvPr id="43011" name="Rectangle 3"/>
          <p:cNvSpPr>
            <a:spLocks noGrp="1" noChangeArrowheads="1"/>
          </p:cNvSpPr>
          <p:nvPr>
            <p:ph type="body" idx="1"/>
          </p:nvPr>
        </p:nvSpPr>
        <p:spPr>
          <a:xfrm>
            <a:off x="609600" y="1524000"/>
            <a:ext cx="8534400" cy="4191000"/>
          </a:xfrm>
        </p:spPr>
        <p:txBody>
          <a:bodyPr/>
          <a:lstStyle/>
          <a:p>
            <a:pPr eaLnBrk="1" hangingPunct="1">
              <a:lnSpc>
                <a:spcPct val="90000"/>
              </a:lnSpc>
              <a:defRPr/>
            </a:pPr>
            <a:r>
              <a:rPr lang="en-US" sz="1400" dirty="0">
                <a:latin typeface="+mj-lt"/>
              </a:rPr>
              <a:t>Grand Canyon University: SED 455  Module 2 Lecture Notes </a:t>
            </a:r>
          </a:p>
          <a:p>
            <a:pPr eaLnBrk="1" hangingPunct="1">
              <a:defRPr/>
            </a:pPr>
            <a:r>
              <a:rPr lang="en-US" sz="1400" dirty="0" err="1">
                <a:latin typeface="+mj-lt"/>
              </a:rPr>
              <a:t>Kridel</a:t>
            </a:r>
            <a:r>
              <a:rPr lang="en-US" sz="1400" dirty="0">
                <a:latin typeface="+mj-lt"/>
              </a:rPr>
              <a:t>, Craig. "Encyclopedia of Curriculum Studies." </a:t>
            </a:r>
            <a:r>
              <a:rPr lang="en-US" sz="1400" i="1" dirty="0">
                <a:latin typeface="+mj-lt"/>
              </a:rPr>
              <a:t>Google Books</a:t>
            </a:r>
            <a:r>
              <a:rPr lang="en-US" sz="1400" dirty="0">
                <a:latin typeface="+mj-lt"/>
              </a:rPr>
              <a:t>. </a:t>
            </a:r>
            <a:r>
              <a:rPr lang="en-US" sz="1400" dirty="0" err="1">
                <a:latin typeface="+mj-lt"/>
              </a:rPr>
              <a:t>N.p</a:t>
            </a:r>
            <a:r>
              <a:rPr lang="en-US" sz="1400" dirty="0">
                <a:latin typeface="+mj-lt"/>
              </a:rPr>
              <a:t>. Retrieved from. 	</a:t>
            </a:r>
            <a:r>
              <a:rPr lang="en-US" sz="1400" dirty="0">
                <a:latin typeface="+mj-lt"/>
                <a:hlinkClick r:id="rId3"/>
              </a:rPr>
              <a:t>http://books.google.com/books?id=GgMyFqxsXWoC</a:t>
            </a:r>
            <a:r>
              <a:rPr lang="en-US" sz="1400" dirty="0">
                <a:latin typeface="+mj-lt"/>
              </a:rPr>
              <a:t>  </a:t>
            </a:r>
          </a:p>
          <a:p>
            <a:pPr eaLnBrk="1" hangingPunct="1">
              <a:defRPr/>
            </a:pPr>
            <a:r>
              <a:rPr lang="en-US" sz="1400" dirty="0">
                <a:latin typeface="+mj-lt"/>
              </a:rPr>
              <a:t>Ornstein, A. C., &amp; </a:t>
            </a:r>
            <a:r>
              <a:rPr lang="en-US" sz="1400" dirty="0" err="1">
                <a:latin typeface="+mj-lt"/>
              </a:rPr>
              <a:t>Hunkins</a:t>
            </a:r>
            <a:r>
              <a:rPr lang="en-US" sz="1400" dirty="0">
                <a:latin typeface="+mj-lt"/>
              </a:rPr>
              <a:t>, F. P. (2009). </a:t>
            </a:r>
            <a:r>
              <a:rPr lang="en-US" sz="1400" i="1" dirty="0">
                <a:latin typeface="+mj-lt"/>
              </a:rPr>
              <a:t>Curriculum: Foundations, Principles, and Issues (5</a:t>
            </a:r>
            <a:r>
              <a:rPr lang="en-US" sz="1400" i="1" baseline="30000" dirty="0">
                <a:latin typeface="+mj-lt"/>
              </a:rPr>
              <a:t>th</a:t>
            </a:r>
            <a:r>
              <a:rPr lang="en-US" sz="1400" i="1" dirty="0">
                <a:latin typeface="+mj-lt"/>
              </a:rPr>
              <a:t> </a:t>
            </a:r>
            <a:r>
              <a:rPr lang="en-US" sz="1400" dirty="0">
                <a:latin typeface="+mj-lt"/>
              </a:rPr>
              <a:t>ed.). 	San Francisco: Pearson Education, Inc.</a:t>
            </a:r>
          </a:p>
          <a:p>
            <a:pPr eaLnBrk="1" hangingPunct="1">
              <a:defRPr/>
            </a:pPr>
            <a:r>
              <a:rPr lang="en-US" sz="1400" dirty="0">
                <a:latin typeface="+mj-lt"/>
              </a:rPr>
              <a:t>Pinar, W.F. (1999b). The </a:t>
            </a:r>
            <a:r>
              <a:rPr lang="en-US" sz="1400" dirty="0" err="1">
                <a:latin typeface="+mj-lt"/>
              </a:rPr>
              <a:t>reconceptualization</a:t>
            </a:r>
            <a:r>
              <a:rPr lang="en-US" sz="1400" dirty="0">
                <a:latin typeface="+mj-lt"/>
              </a:rPr>
              <a:t> of curriculum studies.  In W. F. Pinar (ed.), 	Contemporary curriculum discourses: Twenty years of JCT. New York, NY: Peter Lang, 	483-497.</a:t>
            </a:r>
          </a:p>
          <a:p>
            <a:pPr eaLnBrk="1" hangingPunct="1">
              <a:defRPr/>
            </a:pPr>
            <a:r>
              <a:rPr lang="en-US" sz="1400" kern="1200" dirty="0">
                <a:latin typeface="Arial" charset="0"/>
              </a:rPr>
              <a:t>Smith, P.L., Ragan, T. J. (2005). Instructional Design. Hoboken, NJ John Wiley &amp; Sons.</a:t>
            </a:r>
            <a:endParaRPr lang="en-US" sz="1400" dirty="0">
              <a:latin typeface="+mj-lt"/>
            </a:endParaRPr>
          </a:p>
          <a:p>
            <a:pPr eaLnBrk="1" hangingPunct="1">
              <a:defRPr/>
            </a:pPr>
            <a:r>
              <a:rPr lang="en-US" sz="1400" dirty="0">
                <a:latin typeface="+mj-lt"/>
              </a:rPr>
              <a:t>"The Traditional View Of The Learning Process." </a:t>
            </a:r>
            <a:r>
              <a:rPr lang="en-US" sz="1400" i="1" dirty="0">
                <a:latin typeface="+mj-lt"/>
              </a:rPr>
              <a:t>UNESCO.com</a:t>
            </a:r>
            <a:r>
              <a:rPr lang="en-US" sz="1400" dirty="0">
                <a:latin typeface="+mj-lt"/>
              </a:rPr>
              <a:t>. United Nations Educational 	Scientific and Cultural Organization, 27 Nov. 2003. Retrieve from  	</a:t>
            </a:r>
            <a:r>
              <a:rPr lang="en-US" sz="1400" dirty="0">
                <a:latin typeface="+mj-lt"/>
                <a:hlinkClick r:id="rId4"/>
              </a:rPr>
              <a:t>http://portal.unesco.org/education/en/ev.php-URL_ID=26921</a:t>
            </a:r>
            <a:r>
              <a:rPr lang="en-US" sz="1400" dirty="0">
                <a:latin typeface="+mj-lt"/>
              </a:rPr>
              <a:t> </a:t>
            </a:r>
          </a:p>
          <a:p>
            <a:pPr eaLnBrk="1" hangingPunct="1">
              <a:defRPr/>
            </a:pPr>
            <a:r>
              <a:rPr lang="en-US" sz="1400" dirty="0">
                <a:latin typeface="+mj-lt"/>
              </a:rPr>
              <a:t>SIU. (1998). The Center </a:t>
            </a:r>
            <a:r>
              <a:rPr lang="en-US" sz="1400" dirty="0" err="1">
                <a:latin typeface="+mj-lt"/>
              </a:rPr>
              <a:t>foor</a:t>
            </a:r>
            <a:r>
              <a:rPr lang="en-US" sz="1400" dirty="0">
                <a:latin typeface="+mj-lt"/>
              </a:rPr>
              <a:t> Dewey Studies. Retrieve from </a:t>
            </a:r>
          </a:p>
          <a:p>
            <a:pPr eaLnBrk="1" hangingPunct="1">
              <a:defRPr/>
            </a:pPr>
            <a:r>
              <a:rPr lang="en-US" sz="1400" dirty="0">
                <a:latin typeface="+mj-lt"/>
              </a:rPr>
              <a:t>Wiggins, G &amp; </a:t>
            </a:r>
            <a:r>
              <a:rPr lang="en-US" sz="1400" dirty="0" err="1">
                <a:latin typeface="+mj-lt"/>
              </a:rPr>
              <a:t>McTighe</a:t>
            </a:r>
            <a:r>
              <a:rPr lang="en-US" sz="1400" dirty="0">
                <a:latin typeface="+mj-lt"/>
              </a:rPr>
              <a:t>, J. (2</a:t>
            </a:r>
            <a:r>
              <a:rPr lang="en-US" sz="1400" baseline="30000" dirty="0">
                <a:latin typeface="+mj-lt"/>
              </a:rPr>
              <a:t>nd</a:t>
            </a:r>
            <a:r>
              <a:rPr lang="en-US" sz="1400" dirty="0">
                <a:latin typeface="+mj-lt"/>
              </a:rPr>
              <a:t> Edition). (2005). Understand by design 2</a:t>
            </a:r>
            <a:r>
              <a:rPr lang="en-US" sz="1400" baseline="30000" dirty="0">
                <a:latin typeface="+mj-lt"/>
              </a:rPr>
              <a:t>nd</a:t>
            </a:r>
            <a:r>
              <a:rPr lang="en-US" sz="1400" dirty="0">
                <a:latin typeface="+mj-lt"/>
              </a:rPr>
              <a:t> ed. Association for 	Supervision and Curriculum Development. Alexandria, VA. </a:t>
            </a:r>
          </a:p>
          <a:p>
            <a:pPr eaLnBrk="1" hangingPunct="1">
              <a:defRPr/>
            </a:pPr>
            <a:r>
              <a:rPr lang="en-US" sz="1400" dirty="0" err="1">
                <a:latin typeface="+mj-lt"/>
              </a:rPr>
              <a:t>Wraga</a:t>
            </a:r>
            <a:r>
              <a:rPr lang="en-US" sz="1400" dirty="0">
                <a:latin typeface="+mj-lt"/>
              </a:rPr>
              <a:t>, W.G. (1999). Extracting sunbeams out of cucumbers: The retreat from practice in 	</a:t>
            </a:r>
            <a:r>
              <a:rPr lang="en-US" sz="1400" dirty="0" err="1">
                <a:latin typeface="+mj-lt"/>
              </a:rPr>
              <a:t>reconceptualised</a:t>
            </a:r>
            <a:r>
              <a:rPr lang="en-US" sz="1400" dirty="0">
                <a:latin typeface="+mj-lt"/>
              </a:rPr>
              <a:t> curriculum studies. Educational Researcher 28(1), 4-13.</a:t>
            </a:r>
          </a:p>
          <a:p>
            <a:pPr eaLnBrk="1" hangingPunct="1">
              <a:lnSpc>
                <a:spcPct val="90000"/>
              </a:lnSpc>
              <a:buFont typeface="Monotype Sorts" pitchFamily="1" charset="2"/>
              <a:buNone/>
              <a:defRPr/>
            </a:pPr>
            <a:endParaRPr lang="en-US" sz="2000" dirty="0">
              <a:latin typeface="Arial" charset="0"/>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u="sng" dirty="0"/>
              <a:t>What is Meant by the Term Curriculum?</a:t>
            </a:r>
            <a:endParaRPr lang="en-US" dirty="0">
              <a:solidFill>
                <a:schemeClr val="tx1"/>
              </a:solidFill>
              <a:latin typeface="Arial" charset="0"/>
            </a:endParaRPr>
          </a:p>
        </p:txBody>
      </p:sp>
      <p:sp>
        <p:nvSpPr>
          <p:cNvPr id="63491" name="Rectangle 3"/>
          <p:cNvSpPr>
            <a:spLocks noGrp="1" noChangeArrowheads="1"/>
          </p:cNvSpPr>
          <p:nvPr>
            <p:ph type="body" idx="1"/>
          </p:nvPr>
        </p:nvSpPr>
        <p:spPr>
          <a:xfrm>
            <a:off x="381000" y="2590800"/>
            <a:ext cx="8305800" cy="3505200"/>
          </a:xfrm>
        </p:spPr>
        <p:txBody>
          <a:bodyPr/>
          <a:lstStyle/>
          <a:p>
            <a:pPr eaLnBrk="1" hangingPunct="1">
              <a:lnSpc>
                <a:spcPct val="90000"/>
              </a:lnSpc>
              <a:defRPr/>
            </a:pPr>
            <a:r>
              <a:rPr lang="en-US" sz="2800" dirty="0"/>
              <a:t>Curriculum refers to the specific blueprint or map to achieve “outputs” of desired student performance.</a:t>
            </a:r>
          </a:p>
          <a:p>
            <a:pPr eaLnBrk="1" hangingPunct="1">
              <a:lnSpc>
                <a:spcPct val="90000"/>
              </a:lnSpc>
              <a:defRPr/>
            </a:pPr>
            <a:r>
              <a:rPr lang="en-US" sz="2800" dirty="0"/>
              <a:t>Curriculum specifies what the learner should achieve within a timeframe not just a list of content and activities.</a:t>
            </a:r>
          </a:p>
          <a:p>
            <a:pPr eaLnBrk="1" hangingPunct="1">
              <a:lnSpc>
                <a:spcPct val="90000"/>
              </a:lnSpc>
              <a:defRPr/>
            </a:pPr>
            <a:r>
              <a:rPr lang="en-US" sz="2800" dirty="0"/>
              <a:t>Curriculum is the overarching aim of the school district.    </a:t>
            </a:r>
            <a:endParaRPr lang="en-US" sz="2000" dirty="0"/>
          </a:p>
          <a:p>
            <a:pPr algn="r" eaLnBrk="1" hangingPunct="1">
              <a:lnSpc>
                <a:spcPct val="90000"/>
              </a:lnSpc>
              <a:buFont typeface="Monotype Sorts" pitchFamily="1" charset="2"/>
              <a:buNone/>
              <a:defRPr/>
            </a:pPr>
            <a:r>
              <a:rPr lang="en-US" sz="2000" dirty="0"/>
              <a:t>(Wiggins &amp; </a:t>
            </a:r>
            <a:r>
              <a:rPr lang="en-US" sz="2000" dirty="0" err="1"/>
              <a:t>McTighe</a:t>
            </a:r>
            <a:r>
              <a:rPr lang="en-US" sz="2000" dirty="0"/>
              <a:t>, 2005).</a:t>
            </a:r>
            <a:endParaRPr lang="en-US" sz="2800" dirty="0"/>
          </a:p>
        </p:txBody>
      </p:sp>
      <p:sp>
        <p:nvSpPr>
          <p:cNvPr id="63492" name="Rectangle 4"/>
          <p:cNvSpPr>
            <a:spLocks noChangeArrowheads="1"/>
          </p:cNvSpPr>
          <p:nvPr/>
        </p:nvSpPr>
        <p:spPr bwMode="auto">
          <a:xfrm>
            <a:off x="685800" y="685800"/>
            <a:ext cx="76962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1</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371600"/>
            <a:ext cx="7772400" cy="990600"/>
          </a:xfrm>
        </p:spPr>
        <p:txBody>
          <a:bodyPr/>
          <a:lstStyle/>
          <a:p>
            <a:pPr eaLnBrk="1" hangingPunct="1">
              <a:defRPr/>
            </a:pPr>
            <a:r>
              <a:rPr lang="en-US" u="sng" dirty="0"/>
              <a:t>What is Curriculum Theory?</a:t>
            </a:r>
            <a:endParaRPr lang="en-US" dirty="0">
              <a:solidFill>
                <a:schemeClr val="tx1"/>
              </a:solidFill>
              <a:latin typeface="Arial" charset="0"/>
            </a:endParaRPr>
          </a:p>
        </p:txBody>
      </p:sp>
      <p:sp>
        <p:nvSpPr>
          <p:cNvPr id="37891" name="Rectangle 3"/>
          <p:cNvSpPr>
            <a:spLocks noGrp="1" noChangeArrowheads="1"/>
          </p:cNvSpPr>
          <p:nvPr>
            <p:ph type="body" idx="1"/>
          </p:nvPr>
        </p:nvSpPr>
        <p:spPr>
          <a:xfrm>
            <a:off x="533400" y="2362200"/>
            <a:ext cx="8610600" cy="3733800"/>
          </a:xfrm>
        </p:spPr>
        <p:txBody>
          <a:bodyPr/>
          <a:lstStyle/>
          <a:p>
            <a:pPr eaLnBrk="1" hangingPunct="1">
              <a:defRPr/>
            </a:pPr>
            <a:r>
              <a:rPr lang="en-US" sz="2400" dirty="0"/>
              <a:t>Researchers draw upon established methodologies. Theories provide a way of strengthening the field of educational research.</a:t>
            </a:r>
          </a:p>
          <a:p>
            <a:pPr eaLnBrk="1" hangingPunct="1">
              <a:defRPr/>
            </a:pPr>
            <a:r>
              <a:rPr lang="en-US" sz="2400" dirty="0"/>
              <a:t>In the curricular field there are three camps of  1) traditionalists; 2) conceptual-empiricists; 3) re-conceptualists</a:t>
            </a:r>
          </a:p>
          <a:p>
            <a:pPr eaLnBrk="1" hangingPunct="1">
              <a:defRPr/>
            </a:pPr>
            <a:r>
              <a:rPr lang="en-US" sz="2400" dirty="0"/>
              <a:t>During the past two decades the field of curriculum went from a practice-oriented field to a more theoretical, historical, research-oriented field. (Pinar (1999 p. 484)</a:t>
            </a:r>
          </a:p>
        </p:txBody>
      </p:sp>
      <p:sp>
        <p:nvSpPr>
          <p:cNvPr id="37892" name="Rectangle 4"/>
          <p:cNvSpPr>
            <a:spLocks noChangeArrowheads="1"/>
          </p:cNvSpPr>
          <p:nvPr/>
        </p:nvSpPr>
        <p:spPr bwMode="auto">
          <a:xfrm>
            <a:off x="685800" y="685800"/>
            <a:ext cx="76962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2</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0" y="914400"/>
            <a:ext cx="9144000" cy="914400"/>
          </a:xfrm>
        </p:spPr>
        <p:txBody>
          <a:bodyPr/>
          <a:lstStyle/>
          <a:p>
            <a:pPr eaLnBrk="1" hangingPunct="1">
              <a:defRPr/>
            </a:pPr>
            <a:r>
              <a:rPr lang="en-US" u="sng" dirty="0"/>
              <a:t>Curriculum Theory Camps</a:t>
            </a:r>
            <a:endParaRPr lang="en-US" dirty="0"/>
          </a:p>
        </p:txBody>
      </p:sp>
      <p:graphicFrame>
        <p:nvGraphicFramePr>
          <p:cNvPr id="7" name="Table 6"/>
          <p:cNvGraphicFramePr>
            <a:graphicFrameLocks noGrp="1"/>
          </p:cNvGraphicFramePr>
          <p:nvPr/>
        </p:nvGraphicFramePr>
        <p:xfrm>
          <a:off x="0" y="1828800"/>
          <a:ext cx="9144000" cy="46998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lt1"/>
                          </a:solidFill>
                          <a:latin typeface="+mn-lt"/>
                          <a:ea typeface="+mn-ea"/>
                          <a:cs typeface="+mn-cs"/>
                        </a:rPr>
                        <a:t>Traditionalist</a:t>
                      </a:r>
                      <a:r>
                        <a:rPr lang="en-US" sz="1600" b="0" i="0" kern="1200" dirty="0">
                          <a:solidFill>
                            <a:schemeClr val="lt1"/>
                          </a:solidFill>
                          <a:latin typeface="+mn-lt"/>
                          <a:ea typeface="+mn-ea"/>
                          <a:cs typeface="+mn-cs"/>
                        </a:rPr>
                        <a:t> - </a:t>
                      </a:r>
                      <a:r>
                        <a:rPr lang="en-US" sz="1600" b="0" kern="1200" dirty="0">
                          <a:solidFill>
                            <a:schemeClr val="lt1"/>
                          </a:solidFill>
                          <a:latin typeface="+mn-lt"/>
                          <a:ea typeface="+mn-ea"/>
                          <a:cs typeface="+mn-cs"/>
                        </a:rPr>
                        <a:t>core knowledge schools and the work of John Dewey would fall into this</a:t>
                      </a:r>
                      <a:r>
                        <a:rPr lang="en-US" sz="1600" b="0" kern="1200" baseline="0" dirty="0">
                          <a:solidFill>
                            <a:schemeClr val="lt1"/>
                          </a:solidFill>
                          <a:latin typeface="+mn-lt"/>
                          <a:ea typeface="+mn-ea"/>
                          <a:cs typeface="+mn-cs"/>
                        </a:rPr>
                        <a:t> </a:t>
                      </a:r>
                      <a:r>
                        <a:rPr lang="en-US" sz="1600" b="0" kern="1200" dirty="0">
                          <a:solidFill>
                            <a:schemeClr val="lt1"/>
                          </a:solidFill>
                          <a:latin typeface="+mn-lt"/>
                          <a:ea typeface="+mn-ea"/>
                          <a:cs typeface="+mn-cs"/>
                        </a:rPr>
                        <a:t>camp. </a:t>
                      </a:r>
                      <a:r>
                        <a:rPr lang="en-US" sz="1600" b="0" i="0" kern="1200" dirty="0">
                          <a:solidFill>
                            <a:schemeClr val="lt1"/>
                          </a:solidFill>
                          <a:latin typeface="+mn-lt"/>
                          <a:ea typeface="+mn-ea"/>
                          <a:cs typeface="+mn-cs"/>
                        </a:rPr>
                        <a:t>This model provided large numbers of people with basic skills needed to obtain low skill jobs.  Curriculum is organized and straight forward. Curriculum and lesson plans can be created before the teacher or students ever enter the classroom (Module 2 Lecture).</a:t>
                      </a:r>
                      <a:r>
                        <a:rPr lang="en-US" sz="1600" b="0" i="0" kern="1200" baseline="0" dirty="0">
                          <a:solidFill>
                            <a:schemeClr val="lt1"/>
                          </a:solidFill>
                          <a:latin typeface="+mn-lt"/>
                          <a:ea typeface="+mn-ea"/>
                          <a:cs typeface="+mn-cs"/>
                        </a:rPr>
                        <a:t> </a:t>
                      </a:r>
                      <a:endParaRPr lang="en-US" sz="1600" b="0" i="0" kern="1200" dirty="0">
                        <a:solidFill>
                          <a:schemeClr val="lt1"/>
                        </a:solidFill>
                        <a:latin typeface="+mn-lt"/>
                        <a:ea typeface="+mn-ea"/>
                        <a:cs typeface="+mn-cs"/>
                      </a:endParaRPr>
                    </a:p>
                  </a:txBody>
                  <a:tcPr marL="114300" marR="114300" marT="0" marB="0">
                    <a:solidFill>
                      <a:schemeClr val="bg1">
                        <a:lumMod val="75000"/>
                      </a:schemeClr>
                    </a:solidFill>
                  </a:tcPr>
                </a:tc>
                <a:extLst>
                  <a:ext uri="{0D108BD9-81ED-4DB2-BD59-A6C34878D82A}">
                    <a16:rowId xmlns:a16="http://schemas.microsoft.com/office/drawing/2014/main" val="10000"/>
                  </a:ext>
                </a:extLst>
              </a:tr>
              <a:tr h="1740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kern="1200" dirty="0">
                          <a:solidFill>
                            <a:schemeClr val="tx1"/>
                          </a:solidFill>
                          <a:latin typeface="+mn-lt"/>
                          <a:ea typeface="+mn-ea"/>
                          <a:cs typeface="+mn-cs"/>
                        </a:rPr>
                        <a:t>Conceptual Empiricists </a:t>
                      </a:r>
                      <a:r>
                        <a:rPr lang="en-US" sz="1600" b="0" i="0" kern="1200" dirty="0">
                          <a:solidFill>
                            <a:schemeClr val="tx1"/>
                          </a:solidFill>
                          <a:latin typeface="+mn-lt"/>
                          <a:ea typeface="+mn-ea"/>
                          <a:cs typeface="+mn-cs"/>
                        </a:rPr>
                        <a:t>- Introduced by William </a:t>
                      </a:r>
                      <a:r>
                        <a:rPr lang="en-US" sz="1600" b="0" i="0" kern="1200" dirty="0" err="1">
                          <a:solidFill>
                            <a:schemeClr val="tx1"/>
                          </a:solidFill>
                          <a:latin typeface="+mn-lt"/>
                          <a:ea typeface="+mn-ea"/>
                          <a:cs typeface="+mn-cs"/>
                        </a:rPr>
                        <a:t>Pinar’s</a:t>
                      </a:r>
                      <a:r>
                        <a:rPr lang="en-US" sz="1600" b="0" i="0" kern="1200" dirty="0">
                          <a:solidFill>
                            <a:schemeClr val="tx1"/>
                          </a:solidFill>
                          <a:latin typeface="+mn-lt"/>
                          <a:ea typeface="+mn-ea"/>
                          <a:cs typeface="+mn-cs"/>
                        </a:rPr>
                        <a:t> Book “Curriculum Theorizing” in 1975.  Stemming from the idea that traditional practices in education are too strict and rigid. Curriculum should be determined by past scientific research and investigating what works in certain schools, areas, and cultures. Curriculum is shaped and guided by research and investigating what does and doesn’t work. Processes are decided by the results of scientific research (</a:t>
                      </a:r>
                      <a:r>
                        <a:rPr lang="en-US" sz="1600" b="0" i="0" kern="1200" dirty="0" err="1">
                          <a:solidFill>
                            <a:schemeClr val="tx1"/>
                          </a:solidFill>
                          <a:latin typeface="+mn-lt"/>
                          <a:ea typeface="+mn-ea"/>
                          <a:cs typeface="+mn-cs"/>
                        </a:rPr>
                        <a:t>Kridel</a:t>
                      </a:r>
                      <a:r>
                        <a:rPr lang="en-US" sz="1600" b="0" i="0" kern="1200" dirty="0">
                          <a:solidFill>
                            <a:schemeClr val="tx1"/>
                          </a:solidFill>
                          <a:latin typeface="+mn-lt"/>
                          <a:ea typeface="+mn-ea"/>
                          <a:cs typeface="+mn-cs"/>
                        </a:rPr>
                        <a:t>, 2010, Pages  139-140)</a:t>
                      </a:r>
                    </a:p>
                  </a:txBody>
                  <a:tcPr>
                    <a:solidFill>
                      <a:schemeClr val="bg1">
                        <a:lumMod val="75000"/>
                      </a:schemeClr>
                    </a:solidFill>
                  </a:tcPr>
                </a:tc>
                <a:extLst>
                  <a:ext uri="{0D108BD9-81ED-4DB2-BD59-A6C34878D82A}">
                    <a16:rowId xmlns:a16="http://schemas.microsoft.com/office/drawing/2014/main" val="10001"/>
                  </a:ext>
                </a:extLst>
              </a:tr>
              <a:tr h="1740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err="1">
                          <a:solidFill>
                            <a:schemeClr val="tx1"/>
                          </a:solidFill>
                          <a:latin typeface="+mn-lt"/>
                          <a:ea typeface="+mn-ea"/>
                          <a:cs typeface="+mn-cs"/>
                        </a:rPr>
                        <a:t>Reconceptualist</a:t>
                      </a:r>
                      <a:r>
                        <a:rPr lang="en-US" sz="1600" b="1" kern="1200" dirty="0">
                          <a:solidFill>
                            <a:schemeClr val="tx1"/>
                          </a:solidFill>
                          <a:latin typeface="+mn-lt"/>
                          <a:ea typeface="+mn-ea"/>
                          <a:cs typeface="+mn-cs"/>
                        </a:rPr>
                        <a:t> </a:t>
                      </a:r>
                      <a:r>
                        <a:rPr lang="en-US" sz="1600" kern="1200" dirty="0">
                          <a:solidFill>
                            <a:schemeClr val="tx1"/>
                          </a:solidFill>
                          <a:latin typeface="+mn-lt"/>
                          <a:ea typeface="+mn-ea"/>
                          <a:cs typeface="+mn-cs"/>
                        </a:rPr>
                        <a:t>- Largely initiated by Robert Ennis in his 1962 book “A Concept of Critical Thinking”. "The main thrust of critical theory is to enable people to reflect and critique the dominant socioeconomic class structure and the ways in which the curriculum serves to perpetuate such structure" (Ornstein &amp; </a:t>
                      </a:r>
                      <a:r>
                        <a:rPr lang="en-US" sz="1600" kern="1200" dirty="0" err="1">
                          <a:solidFill>
                            <a:schemeClr val="tx1"/>
                          </a:solidFill>
                          <a:latin typeface="+mn-lt"/>
                          <a:ea typeface="+mn-ea"/>
                          <a:cs typeface="+mn-cs"/>
                        </a:rPr>
                        <a:t>Hunkins</a:t>
                      </a:r>
                      <a:r>
                        <a:rPr lang="en-US" sz="1600" kern="1200" dirty="0">
                          <a:solidFill>
                            <a:schemeClr val="tx1"/>
                          </a:solidFill>
                          <a:latin typeface="+mn-lt"/>
                          <a:ea typeface="+mn-ea"/>
                          <a:cs typeface="+mn-cs"/>
                        </a:rPr>
                        <a:t>, 2009 p. 186). Curriculum cannot be  created before the educator and/or administrators have met and interacted with the student.</a:t>
                      </a:r>
                      <a:r>
                        <a:rPr lang="en-US" sz="1600" kern="1200" baseline="0" dirty="0">
                          <a:solidFill>
                            <a:schemeClr val="tx1"/>
                          </a:solidFill>
                          <a:latin typeface="+mn-lt"/>
                          <a:ea typeface="+mn-ea"/>
                          <a:cs typeface="+mn-cs"/>
                        </a:rPr>
                        <a:t> </a:t>
                      </a:r>
                      <a:endParaRPr lang="en-US" sz="1600" kern="1200" dirty="0">
                        <a:solidFill>
                          <a:schemeClr val="tx1"/>
                        </a:solidFill>
                        <a:latin typeface="+mn-lt"/>
                        <a:ea typeface="+mn-ea"/>
                        <a:cs typeface="+mn-cs"/>
                      </a:endParaRPr>
                    </a:p>
                  </a:txBody>
                  <a:tcPr>
                    <a:solidFill>
                      <a:schemeClr val="bg1">
                        <a:lumMod val="75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u="sng" dirty="0"/>
              <a:t>What is Meant by the Term Curriculum Approach?</a:t>
            </a:r>
            <a:endParaRPr lang="en-US" dirty="0"/>
          </a:p>
        </p:txBody>
      </p:sp>
      <p:sp>
        <p:nvSpPr>
          <p:cNvPr id="3" name="Content Placeholder 2"/>
          <p:cNvSpPr>
            <a:spLocks noGrp="1"/>
          </p:cNvSpPr>
          <p:nvPr>
            <p:ph idx="1"/>
          </p:nvPr>
        </p:nvSpPr>
        <p:spPr/>
        <p:txBody>
          <a:bodyPr/>
          <a:lstStyle/>
          <a:p>
            <a:pPr eaLnBrk="1" hangingPunct="1">
              <a:defRPr/>
            </a:pPr>
            <a:r>
              <a:rPr lang="en-US" dirty="0"/>
              <a:t>Takes into consideration the student culture &amp; diversity of the school.  </a:t>
            </a:r>
          </a:p>
          <a:p>
            <a:pPr eaLnBrk="1" hangingPunct="1">
              <a:defRPr/>
            </a:pPr>
            <a:r>
              <a:rPr lang="en-GB" dirty="0"/>
              <a:t>Focus on the relationship between schools , society and the future.</a:t>
            </a:r>
          </a:p>
          <a:p>
            <a:pPr eaLnBrk="1" hangingPunct="1">
              <a:defRPr/>
            </a:pPr>
            <a:r>
              <a:rPr lang="en-GB" dirty="0"/>
              <a:t>Established goals must be addressed to determine curriculum approach </a:t>
            </a:r>
            <a:endParaRPr lang="en-US" dirty="0"/>
          </a:p>
        </p:txBody>
      </p:sp>
      <p:sp>
        <p:nvSpPr>
          <p:cNvPr id="4" name="Rectangle 4"/>
          <p:cNvSpPr>
            <a:spLocks noChangeArrowheads="1"/>
          </p:cNvSpPr>
          <p:nvPr/>
        </p:nvSpPr>
        <p:spPr bwMode="auto">
          <a:xfrm>
            <a:off x="685800" y="685800"/>
            <a:ext cx="76962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3</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610600" cy="1066800"/>
          </a:xfrm>
        </p:spPr>
        <p:txBody>
          <a:bodyPr/>
          <a:lstStyle/>
          <a:p>
            <a:pPr eaLnBrk="1" hangingPunct="1">
              <a:defRPr/>
            </a:pPr>
            <a:r>
              <a:rPr lang="en-US" sz="3600" u="sng" dirty="0"/>
              <a:t>Components of Curriculum Approach</a:t>
            </a:r>
          </a:p>
        </p:txBody>
      </p:sp>
      <p:graphicFrame>
        <p:nvGraphicFramePr>
          <p:cNvPr id="5" name="Content Placeholder 4"/>
          <p:cNvGraphicFramePr>
            <a:graphicFrameLocks noGrp="1"/>
          </p:cNvGraphicFramePr>
          <p:nvPr>
            <p:ph idx="1"/>
          </p:nvPr>
        </p:nvGraphicFramePr>
        <p:xfrm>
          <a:off x="304800" y="2286000"/>
          <a:ext cx="8610600" cy="4061961"/>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788291">
                <a:tc>
                  <a:txBody>
                    <a:bodyPr/>
                    <a:lstStyle/>
                    <a:p>
                      <a:pPr algn="ctr"/>
                      <a:r>
                        <a:rPr lang="en-US" dirty="0"/>
                        <a:t>Technical-Scientific</a:t>
                      </a:r>
                      <a:r>
                        <a:rPr lang="en-US" baseline="0" dirty="0"/>
                        <a:t> Models </a:t>
                      </a:r>
                      <a:r>
                        <a:rPr lang="en-US" sz="1400" baseline="0" dirty="0"/>
                        <a:t>(Backward Design adopted this approach)</a:t>
                      </a:r>
                      <a:endParaRPr lang="en-US" sz="1400" dirty="0"/>
                    </a:p>
                  </a:txBody>
                  <a:tcPr>
                    <a:solidFill>
                      <a:schemeClr val="bg1">
                        <a:lumMod val="75000"/>
                      </a:schemeClr>
                    </a:solidFill>
                  </a:tcPr>
                </a:tc>
                <a:tc>
                  <a:txBody>
                    <a:bodyPr/>
                    <a:lstStyle/>
                    <a:p>
                      <a:pPr algn="ctr"/>
                      <a:r>
                        <a:rPr lang="en-US" dirty="0"/>
                        <a:t>Non-Technical/Non-Scientific Approaches</a:t>
                      </a:r>
                    </a:p>
                  </a:txBody>
                  <a:tcPr>
                    <a:solidFill>
                      <a:schemeClr val="bg1">
                        <a:lumMod val="75000"/>
                      </a:schemeClr>
                    </a:solidFill>
                  </a:tcPr>
                </a:tc>
                <a:extLst>
                  <a:ext uri="{0D108BD9-81ED-4DB2-BD59-A6C34878D82A}">
                    <a16:rowId xmlns:a16="http://schemas.microsoft.com/office/drawing/2014/main" val="10000"/>
                  </a:ext>
                </a:extLst>
              </a:tr>
              <a:tr h="788291">
                <a:tc>
                  <a:txBody>
                    <a:bodyPr/>
                    <a:lstStyle/>
                    <a:p>
                      <a:pPr>
                        <a:buFont typeface="Arial" pitchFamily="34" charset="0"/>
                        <a:buChar char="•"/>
                      </a:pPr>
                      <a:r>
                        <a:rPr lang="en-US" dirty="0">
                          <a:solidFill>
                            <a:schemeClr val="tx1"/>
                          </a:solidFill>
                        </a:rPr>
                        <a:t>Behavioral</a:t>
                      </a:r>
                    </a:p>
                    <a:p>
                      <a:pPr>
                        <a:buFont typeface="Arial" pitchFamily="34" charset="0"/>
                        <a:buChar char="•"/>
                      </a:pPr>
                      <a:r>
                        <a:rPr lang="en-US" dirty="0">
                          <a:solidFill>
                            <a:schemeClr val="tx1"/>
                          </a:solidFill>
                        </a:rPr>
                        <a:t>Systems Managerial</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solidFill>
                            <a:schemeClr val="tx1"/>
                          </a:solidFill>
                        </a:rPr>
                        <a:t>Intellectual-Academic Approach</a:t>
                      </a:r>
                    </a:p>
                    <a:p>
                      <a:endParaRPr lang="en-US" dirty="0">
                        <a:solidFill>
                          <a:schemeClr val="tx1"/>
                        </a:solidFill>
                      </a:endParaRPr>
                    </a:p>
                  </a:txBody>
                  <a:tcPr>
                    <a:solidFill>
                      <a:schemeClr val="bg1">
                        <a:lumMod val="75000"/>
                      </a:schemeClr>
                    </a:solidFill>
                  </a:tcPr>
                </a:tc>
                <a:tc>
                  <a:txBody>
                    <a:bodyPr/>
                    <a:lstStyle/>
                    <a:p>
                      <a:r>
                        <a:rPr lang="en-US" dirty="0">
                          <a:solidFill>
                            <a:schemeClr val="tx1"/>
                          </a:solidFill>
                        </a:rPr>
                        <a:t>Questions the assumptions of technical approach.</a:t>
                      </a:r>
                    </a:p>
                    <a:p>
                      <a:pPr>
                        <a:buFont typeface="Arial" pitchFamily="34" charset="0"/>
                        <a:buChar char="•"/>
                      </a:pPr>
                      <a:r>
                        <a:rPr lang="en-US" dirty="0">
                          <a:solidFill>
                            <a:schemeClr val="tx1"/>
                          </a:solidFill>
                        </a:rPr>
                        <a:t>Humanistic-Aesthetic</a:t>
                      </a:r>
                    </a:p>
                    <a:p>
                      <a:pPr>
                        <a:buFont typeface="Arial" pitchFamily="34" charset="0"/>
                        <a:buChar char="•"/>
                      </a:pPr>
                      <a:r>
                        <a:rPr lang="en-US" dirty="0" err="1">
                          <a:solidFill>
                            <a:schemeClr val="tx1"/>
                          </a:solidFill>
                        </a:rPr>
                        <a:t>Reconceptualist</a:t>
                      </a:r>
                      <a:endParaRPr lang="en-US" dirty="0">
                        <a:solidFill>
                          <a:schemeClr val="tx1"/>
                        </a:solidFill>
                      </a:endParaRPr>
                    </a:p>
                  </a:txBody>
                  <a:tcPr>
                    <a:solidFill>
                      <a:schemeClr val="bg1">
                        <a:lumMod val="75000"/>
                      </a:schemeClr>
                    </a:solidFill>
                  </a:tcPr>
                </a:tc>
                <a:extLst>
                  <a:ext uri="{0D108BD9-81ED-4DB2-BD59-A6C34878D82A}">
                    <a16:rowId xmlns:a16="http://schemas.microsoft.com/office/drawing/2014/main" val="10001"/>
                  </a:ext>
                </a:extLst>
              </a:tr>
              <a:tr h="788291">
                <a:tc>
                  <a:txBody>
                    <a:bodyPr/>
                    <a:lstStyle/>
                    <a:p>
                      <a:r>
                        <a:rPr lang="en-US" dirty="0">
                          <a:solidFill>
                            <a:schemeClr val="tx1"/>
                          </a:solidFill>
                        </a:rPr>
                        <a:t>Formal</a:t>
                      </a:r>
                      <a:r>
                        <a:rPr lang="en-US" baseline="0" dirty="0">
                          <a:solidFill>
                            <a:schemeClr val="tx1"/>
                          </a:solidFill>
                        </a:rPr>
                        <a:t> methods of schooling with a focus on content and outcomes.</a:t>
                      </a:r>
                      <a:endParaRPr lang="en-US" dirty="0">
                        <a:solidFill>
                          <a:schemeClr val="tx1"/>
                        </a:solidFill>
                      </a:endParaRPr>
                    </a:p>
                  </a:txBody>
                  <a:tcPr>
                    <a:solidFill>
                      <a:schemeClr val="bg1">
                        <a:lumMod val="75000"/>
                      </a:schemeClr>
                    </a:solidFill>
                  </a:tcPr>
                </a:tc>
                <a:tc>
                  <a:txBody>
                    <a:bodyPr/>
                    <a:lstStyle/>
                    <a:p>
                      <a:r>
                        <a:rPr lang="en-US" dirty="0">
                          <a:solidFill>
                            <a:schemeClr val="tx1"/>
                          </a:solidFill>
                        </a:rPr>
                        <a:t>It stresses personal, subjective aesthetic nature of curriculum</a:t>
                      </a:r>
                    </a:p>
                  </a:txBody>
                  <a:tcPr>
                    <a:solidFill>
                      <a:schemeClr val="bg1">
                        <a:lumMod val="75000"/>
                      </a:schemeClr>
                    </a:solidFill>
                  </a:tcPr>
                </a:tc>
                <a:extLst>
                  <a:ext uri="{0D108BD9-81ED-4DB2-BD59-A6C34878D82A}">
                    <a16:rowId xmlns:a16="http://schemas.microsoft.com/office/drawing/2014/main" val="10002"/>
                  </a:ext>
                </a:extLst>
              </a:tr>
              <a:tr h="1296659">
                <a:tc>
                  <a:txBody>
                    <a:bodyPr/>
                    <a:lstStyle/>
                    <a:p>
                      <a:r>
                        <a:rPr lang="en-US" dirty="0">
                          <a:solidFill>
                            <a:schemeClr val="tx1"/>
                          </a:solidFill>
                        </a:rPr>
                        <a:t>Logical step by step procedure of what you</a:t>
                      </a:r>
                      <a:r>
                        <a:rPr lang="en-US" baseline="0" dirty="0">
                          <a:solidFill>
                            <a:schemeClr val="tx1"/>
                          </a:solidFill>
                        </a:rPr>
                        <a:t> want students to know and evidence of that knowledge.</a:t>
                      </a:r>
                      <a:endParaRPr lang="en-US" dirty="0">
                        <a:solidFill>
                          <a:schemeClr val="tx1"/>
                        </a:solidFill>
                      </a:endParaRPr>
                    </a:p>
                  </a:txBody>
                  <a:tcPr>
                    <a:solidFill>
                      <a:schemeClr val="bg1">
                        <a:lumMod val="75000"/>
                      </a:schemeClr>
                    </a:solidFill>
                  </a:tcPr>
                </a:tc>
                <a:tc>
                  <a:txBody>
                    <a:bodyPr/>
                    <a:lstStyle/>
                    <a:p>
                      <a:r>
                        <a:rPr lang="en-US" dirty="0">
                          <a:solidFill>
                            <a:schemeClr val="tx1"/>
                          </a:solidFill>
                        </a:rPr>
                        <a:t>Focus</a:t>
                      </a:r>
                      <a:r>
                        <a:rPr lang="en-US" baseline="0" dirty="0">
                          <a:solidFill>
                            <a:schemeClr val="tx1"/>
                          </a:solidFill>
                        </a:rPr>
                        <a:t> is n</a:t>
                      </a:r>
                      <a:r>
                        <a:rPr lang="en-US" dirty="0">
                          <a:solidFill>
                            <a:schemeClr val="tx1"/>
                          </a:solidFill>
                        </a:rPr>
                        <a:t>ot on content or learning outcomes. Views learning as holistic, focused on the learner and students as a participant.</a:t>
                      </a:r>
                    </a:p>
                  </a:txBody>
                  <a:tcPr>
                    <a:solidFill>
                      <a:schemeClr val="bg1">
                        <a:lumMod val="75000"/>
                      </a:schemeClr>
                    </a:solidFill>
                  </a:tcPr>
                </a:tc>
                <a:extLst>
                  <a:ext uri="{0D108BD9-81ED-4DB2-BD59-A6C34878D82A}">
                    <a16:rowId xmlns:a16="http://schemas.microsoft.com/office/drawing/2014/main" val="10003"/>
                  </a:ext>
                </a:extLst>
              </a:tr>
            </a:tbl>
          </a:graphicData>
        </a:graphic>
      </p:graphicFrame>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1371600"/>
            <a:ext cx="9144000" cy="1143000"/>
          </a:xfrm>
        </p:spPr>
        <p:txBody>
          <a:bodyPr/>
          <a:lstStyle/>
          <a:p>
            <a:pPr eaLnBrk="1" hangingPunct="1">
              <a:defRPr/>
            </a:pPr>
            <a:r>
              <a:rPr lang="en-US" u="sng"/>
              <a:t>What is the relationship between curriculum and instructions?</a:t>
            </a:r>
            <a:endParaRPr lang="en-US"/>
          </a:p>
        </p:txBody>
      </p:sp>
      <p:sp>
        <p:nvSpPr>
          <p:cNvPr id="44035" name="Rectangle 3"/>
          <p:cNvSpPr>
            <a:spLocks noGrp="1" noChangeArrowheads="1"/>
          </p:cNvSpPr>
          <p:nvPr>
            <p:ph type="body" idx="1"/>
          </p:nvPr>
        </p:nvSpPr>
        <p:spPr>
          <a:xfrm>
            <a:off x="685800" y="2743200"/>
            <a:ext cx="7772400" cy="3352800"/>
          </a:xfrm>
        </p:spPr>
        <p:txBody>
          <a:bodyPr/>
          <a:lstStyle/>
          <a:p>
            <a:pPr eaLnBrk="1" hangingPunct="1">
              <a:buFont typeface="Monotype Sorts" pitchFamily="1" charset="2"/>
              <a:buNone/>
              <a:defRPr/>
            </a:pPr>
            <a:r>
              <a:rPr lang="en-US" sz="2800" dirty="0"/>
              <a:t>“Good teachers can translate information, make good judgment, experience and wisdom into relevant knowledge that a student can understand, retain and pass to others.” </a:t>
            </a:r>
          </a:p>
          <a:p>
            <a:pPr algn="r" eaLnBrk="1" hangingPunct="1">
              <a:buFont typeface="Monotype Sorts" pitchFamily="1" charset="2"/>
              <a:buNone/>
              <a:defRPr/>
            </a:pPr>
            <a:endParaRPr lang="en-US" sz="2000" dirty="0"/>
          </a:p>
          <a:p>
            <a:pPr algn="r" eaLnBrk="1" hangingPunct="1">
              <a:buFont typeface="Monotype Sorts" pitchFamily="1" charset="2"/>
              <a:buNone/>
              <a:defRPr/>
            </a:pPr>
            <a:r>
              <a:rPr lang="en-US" sz="2000" dirty="0"/>
              <a:t>(Wikipedia, 2008 September 12).</a:t>
            </a:r>
            <a:endParaRPr lang="en-US" sz="2800" dirty="0"/>
          </a:p>
        </p:txBody>
      </p:sp>
      <p:sp>
        <p:nvSpPr>
          <p:cNvPr id="44036" name="Rectangle 4"/>
          <p:cNvSpPr>
            <a:spLocks noChangeArrowheads="1"/>
          </p:cNvSpPr>
          <p:nvPr/>
        </p:nvSpPr>
        <p:spPr bwMode="auto">
          <a:xfrm>
            <a:off x="685800" y="685800"/>
            <a:ext cx="77724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4</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u="sng"/>
              <a:t>What are the bases for curriculum planning?</a:t>
            </a:r>
            <a:endParaRPr lang="en-US"/>
          </a:p>
        </p:txBody>
      </p:sp>
      <p:sp>
        <p:nvSpPr>
          <p:cNvPr id="38915" name="Rectangle 3"/>
          <p:cNvSpPr>
            <a:spLocks noGrp="1" noChangeArrowheads="1"/>
          </p:cNvSpPr>
          <p:nvPr>
            <p:ph type="body" idx="1"/>
          </p:nvPr>
        </p:nvSpPr>
        <p:spPr/>
        <p:txBody>
          <a:bodyPr/>
          <a:lstStyle/>
          <a:p>
            <a:pPr eaLnBrk="1" hangingPunct="1">
              <a:defRPr/>
            </a:pPr>
            <a:r>
              <a:rPr lang="en-US" sz="2800" dirty="0"/>
              <a:t>A curriculum must be aligned with National or State content standards. </a:t>
            </a:r>
            <a:endParaRPr lang="en-US" sz="2000" dirty="0"/>
          </a:p>
          <a:p>
            <a:pPr algn="r" eaLnBrk="1" hangingPunct="1">
              <a:buFont typeface="Monotype Sorts" pitchFamily="1" charset="2"/>
              <a:buNone/>
              <a:defRPr/>
            </a:pPr>
            <a:endParaRPr lang="en-US" sz="2800" dirty="0"/>
          </a:p>
          <a:p>
            <a:pPr eaLnBrk="1" hangingPunct="1">
              <a:defRPr/>
            </a:pPr>
            <a:r>
              <a:rPr lang="en-US" sz="2800" dirty="0"/>
              <a:t>Assessment information helps planners make relevant curriculum decisions. </a:t>
            </a:r>
          </a:p>
          <a:p>
            <a:pPr algn="r" eaLnBrk="1" hangingPunct="1">
              <a:buFont typeface="Monotype Sorts" pitchFamily="1" charset="2"/>
              <a:buNone/>
              <a:defRPr/>
            </a:pPr>
            <a:endParaRPr lang="en-US" sz="2800" dirty="0"/>
          </a:p>
        </p:txBody>
      </p:sp>
      <p:sp>
        <p:nvSpPr>
          <p:cNvPr id="38916" name="Rectangle 4"/>
          <p:cNvSpPr>
            <a:spLocks noChangeArrowheads="1"/>
          </p:cNvSpPr>
          <p:nvPr/>
        </p:nvSpPr>
        <p:spPr bwMode="auto">
          <a:xfrm>
            <a:off x="685800" y="685800"/>
            <a:ext cx="77724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5</a:t>
            </a:r>
            <a:endParaRPr lang="en-US" sz="4000" dirty="0">
              <a:solidFill>
                <a:schemeClr val="tx2"/>
              </a:solidFill>
              <a:latin typeface="Comic Sans MS" pitchFamily="1" charset="0"/>
            </a:endParaRP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1371600"/>
            <a:ext cx="9144000" cy="1143000"/>
          </a:xfrm>
        </p:spPr>
        <p:txBody>
          <a:bodyPr/>
          <a:lstStyle/>
          <a:p>
            <a:pPr eaLnBrk="1" hangingPunct="1">
              <a:defRPr/>
            </a:pPr>
            <a:r>
              <a:rPr lang="en-US" u="sng"/>
              <a:t>What criteria can be used to plan, develop, and implement curricula?</a:t>
            </a:r>
          </a:p>
        </p:txBody>
      </p:sp>
      <p:sp>
        <p:nvSpPr>
          <p:cNvPr id="65539" name="Rectangle 3"/>
          <p:cNvSpPr>
            <a:spLocks noGrp="1" noChangeArrowheads="1"/>
          </p:cNvSpPr>
          <p:nvPr>
            <p:ph type="body" sz="half" idx="1"/>
          </p:nvPr>
        </p:nvSpPr>
        <p:spPr/>
        <p:txBody>
          <a:bodyPr/>
          <a:lstStyle/>
          <a:p>
            <a:pPr eaLnBrk="1" hangingPunct="1">
              <a:defRPr/>
            </a:pPr>
            <a:r>
              <a:rPr lang="en-US" sz="2400"/>
              <a:t>Instructional Goals </a:t>
            </a:r>
          </a:p>
          <a:p>
            <a:pPr eaLnBrk="1" hangingPunct="1">
              <a:defRPr/>
            </a:pPr>
            <a:r>
              <a:rPr lang="en-US" sz="2400"/>
              <a:t>Learning Philosophies and Information Processing Theories</a:t>
            </a:r>
          </a:p>
          <a:p>
            <a:pPr eaLnBrk="1" hangingPunct="1">
              <a:defRPr/>
            </a:pPr>
            <a:r>
              <a:rPr lang="en-US" sz="2400"/>
              <a:t>Learning Environment</a:t>
            </a:r>
          </a:p>
          <a:p>
            <a:pPr eaLnBrk="1" hangingPunct="1">
              <a:defRPr/>
            </a:pPr>
            <a:r>
              <a:rPr lang="en-US" sz="2400"/>
              <a:t>Specific Learning Objectives</a:t>
            </a:r>
          </a:p>
        </p:txBody>
      </p:sp>
      <p:sp>
        <p:nvSpPr>
          <p:cNvPr id="65540" name="Rectangle 4"/>
          <p:cNvSpPr>
            <a:spLocks noGrp="1" noChangeArrowheads="1"/>
          </p:cNvSpPr>
          <p:nvPr>
            <p:ph type="body" sz="half" idx="2"/>
          </p:nvPr>
        </p:nvSpPr>
        <p:spPr>
          <a:xfrm>
            <a:off x="4648200" y="2590800"/>
            <a:ext cx="4495800" cy="3505200"/>
          </a:xfrm>
        </p:spPr>
        <p:txBody>
          <a:bodyPr/>
          <a:lstStyle/>
          <a:p>
            <a:pPr eaLnBrk="1" hangingPunct="1">
              <a:defRPr/>
            </a:pPr>
            <a:r>
              <a:rPr lang="en-US" sz="2400"/>
              <a:t>Student Prior Knowledge </a:t>
            </a:r>
          </a:p>
          <a:p>
            <a:pPr eaLnBrk="1" hangingPunct="1">
              <a:defRPr/>
            </a:pPr>
            <a:r>
              <a:rPr lang="en-US" sz="2400"/>
              <a:t>Student Learning Styles</a:t>
            </a:r>
          </a:p>
          <a:p>
            <a:pPr eaLnBrk="1" hangingPunct="1">
              <a:defRPr/>
            </a:pPr>
            <a:r>
              <a:rPr lang="en-US" sz="2400"/>
              <a:t>Instructional Strategies</a:t>
            </a:r>
          </a:p>
          <a:p>
            <a:pPr eaLnBrk="1" hangingPunct="1">
              <a:defRPr/>
            </a:pPr>
            <a:r>
              <a:rPr lang="en-US" sz="2400"/>
              <a:t>Formative and Summative Assessments</a:t>
            </a:r>
          </a:p>
          <a:p>
            <a:pPr algn="r" eaLnBrk="1" hangingPunct="1">
              <a:buFont typeface="Monotype Sorts" pitchFamily="1" charset="2"/>
              <a:buNone/>
              <a:defRPr/>
            </a:pPr>
            <a:endParaRPr lang="en-US" sz="2400"/>
          </a:p>
          <a:p>
            <a:pPr algn="r" eaLnBrk="1" hangingPunct="1">
              <a:buFont typeface="Monotype Sorts" pitchFamily="1" charset="2"/>
              <a:buNone/>
              <a:defRPr/>
            </a:pPr>
            <a:r>
              <a:rPr lang="en-US" sz="2400"/>
              <a:t>(Smith &amp; Ragan, 2005).</a:t>
            </a:r>
          </a:p>
        </p:txBody>
      </p:sp>
      <p:sp>
        <p:nvSpPr>
          <p:cNvPr id="65543" name="Rectangle 7"/>
          <p:cNvSpPr>
            <a:spLocks noChangeArrowheads="1"/>
          </p:cNvSpPr>
          <p:nvPr/>
        </p:nvSpPr>
        <p:spPr bwMode="auto">
          <a:xfrm>
            <a:off x="685800" y="685800"/>
            <a:ext cx="7772400" cy="5334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4000" dirty="0">
                <a:solidFill>
                  <a:srgbClr val="000000"/>
                </a:solidFill>
                <a:latin typeface="Comic Sans MS" pitchFamily="1" charset="0"/>
              </a:rPr>
              <a:t>Question 6</a:t>
            </a:r>
            <a:endParaRPr lang="en-US" sz="4000" dirty="0">
              <a:solidFill>
                <a:schemeClr val="tx2"/>
              </a:solidFill>
              <a:latin typeface="Comic Sans MS" pitchFamily="1" charset="0"/>
            </a:endParaRPr>
          </a:p>
        </p:txBody>
      </p:sp>
    </p:spTree>
  </p:cSld>
  <p:clrMapOvr>
    <a:masterClrMapping/>
  </p:clrMapOvr>
  <p:transition spd="slow">
    <p:dissolve/>
  </p:transition>
</p:sld>
</file>

<file path=ppt/theme/theme1.xml><?xml version="1.0" encoding="utf-8"?>
<a:theme xmlns:a="http://schemas.openxmlformats.org/drawingml/2006/main" name="Chalkboard">
  <a:themeElements>
    <a:clrScheme name="Chalkboard 1">
      <a:dk1>
        <a:srgbClr val="808080"/>
      </a:dk1>
      <a:lt1>
        <a:srgbClr val="FFFFFF"/>
      </a:lt1>
      <a:dk2>
        <a:srgbClr val="5C8564"/>
      </a:dk2>
      <a:lt2>
        <a:srgbClr val="FFFFFF"/>
      </a:lt2>
      <a:accent1>
        <a:srgbClr val="86A1BF"/>
      </a:accent1>
      <a:accent2>
        <a:srgbClr val="FF6666"/>
      </a:accent2>
      <a:accent3>
        <a:srgbClr val="B5C2B8"/>
      </a:accent3>
      <a:accent4>
        <a:srgbClr val="DADADA"/>
      </a:accent4>
      <a:accent5>
        <a:srgbClr val="C3CDDC"/>
      </a:accent5>
      <a:accent6>
        <a:srgbClr val="E75C5C"/>
      </a:accent6>
      <a:hlink>
        <a:srgbClr val="80FF00"/>
      </a:hlink>
      <a:folHlink>
        <a:srgbClr val="FFFF66"/>
      </a:folHlink>
    </a:clrScheme>
    <a:fontScheme name="Chalkboard">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Chalkboard 1">
        <a:dk1>
          <a:srgbClr val="808080"/>
        </a:dk1>
        <a:lt1>
          <a:srgbClr val="FFFFFF"/>
        </a:lt1>
        <a:dk2>
          <a:srgbClr val="5C8564"/>
        </a:dk2>
        <a:lt2>
          <a:srgbClr val="FFFFFF"/>
        </a:lt2>
        <a:accent1>
          <a:srgbClr val="86A1BF"/>
        </a:accent1>
        <a:accent2>
          <a:srgbClr val="FF6666"/>
        </a:accent2>
        <a:accent3>
          <a:srgbClr val="B5C2B8"/>
        </a:accent3>
        <a:accent4>
          <a:srgbClr val="DADADA"/>
        </a:accent4>
        <a:accent5>
          <a:srgbClr val="C3CDDC"/>
        </a:accent5>
        <a:accent6>
          <a:srgbClr val="E75C5C"/>
        </a:accent6>
        <a:hlink>
          <a:srgbClr val="80FF00"/>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2004:Templates:Presentations:Designs:Chalkboard</Template>
  <TotalTime>2194</TotalTime>
  <Words>1063</Words>
  <Application>Microsoft Office PowerPoint</Application>
  <PresentationFormat>On-screen Show (4:3)</PresentationFormat>
  <Paragraphs>101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Comic Sans MS</vt:lpstr>
      <vt:lpstr>Monotype Sorts</vt:lpstr>
      <vt:lpstr>Chalkboard</vt:lpstr>
      <vt:lpstr>Nuts &amp; Bolts of Curriculum</vt:lpstr>
      <vt:lpstr>What is Meant by the Term Curriculum?</vt:lpstr>
      <vt:lpstr>What is Curriculum Theory?</vt:lpstr>
      <vt:lpstr>Curriculum Theory Camps</vt:lpstr>
      <vt:lpstr>What is Meant by the Term Curriculum Approach?</vt:lpstr>
      <vt:lpstr>Components of Curriculum Approach</vt:lpstr>
      <vt:lpstr>What is the relationship between curriculum and instructions?</vt:lpstr>
      <vt:lpstr>What are the bases for curriculum planning?</vt:lpstr>
      <vt:lpstr>What criteria can be used to plan, develop, and implement curricula?</vt:lpstr>
      <vt:lpstr>How do values influence curriculum planning?</vt:lpstr>
      <vt:lpstr>What are some of the challenges in meeting the curriculum and the future?</vt:lpstr>
      <vt:lpstr>References</vt:lpstr>
    </vt:vector>
  </TitlesOfParts>
  <Company>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Curriculum Overview</dc:title>
  <dc:creator>Cindy Barnes</dc:creator>
  <cp:lastModifiedBy>Cindy</cp:lastModifiedBy>
  <cp:revision>97</cp:revision>
  <cp:lastPrinted>2008-09-15T01:45:06Z</cp:lastPrinted>
  <dcterms:created xsi:type="dcterms:W3CDTF">2008-09-14T01:08:07Z</dcterms:created>
  <dcterms:modified xsi:type="dcterms:W3CDTF">2016-11-12T02:03:02Z</dcterms:modified>
</cp:coreProperties>
</file>